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0" r:id="rId5"/>
    <p:sldId id="282" r:id="rId6"/>
    <p:sldId id="281" r:id="rId7"/>
    <p:sldId id="280" r:id="rId8"/>
    <p:sldId id="276" r:id="rId9"/>
    <p:sldId id="289" r:id="rId10"/>
    <p:sldId id="284" r:id="rId11"/>
    <p:sldId id="285" r:id="rId12"/>
    <p:sldId id="293" r:id="rId13"/>
    <p:sldId id="286" r:id="rId14"/>
    <p:sldId id="287" r:id="rId15"/>
    <p:sldId id="277" r:id="rId16"/>
    <p:sldId id="291" r:id="rId17"/>
    <p:sldId id="278" r:id="rId18"/>
    <p:sldId id="292" r:id="rId19"/>
    <p:sldId id="294" r:id="rId20"/>
    <p:sldId id="261" r:id="rId21"/>
  </p:sldIdLst>
  <p:sldSz cx="12192000" cy="6858000"/>
  <p:notesSz cx="6858000" cy="9144000"/>
  <p:embeddedFontLst>
    <p:embeddedFont>
      <p:font typeface="方正宋刻本秀楷简体" panose="02010600030101010101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方正粗黑宋简体" panose="02000000000000000000" pitchFamily="2" charset="-122"/>
      <p:regular r:id="rId30"/>
    </p:embeddedFont>
    <p:embeddedFont>
      <p:font typeface="Impact" panose="020B0806030902050204" pitchFamily="34" charset="0"/>
      <p:regular r:id="rId31"/>
    </p:embeddedFont>
    <p:embeddedFont>
      <p:font typeface="华文新魏" panose="02010800040101010101" pitchFamily="2" charset="-122"/>
      <p:regular r:id="rId32"/>
    </p:embeddedFont>
    <p:embeddedFont>
      <p:font typeface="Microsoft YaHei UI" panose="020B0503020204020204" pitchFamily="34" charset="-122"/>
      <p:regular r:id="rId33"/>
      <p:bold r:id="rId34"/>
    </p:embeddedFont>
    <p:embeddedFont>
      <p:font typeface="微软雅黑" panose="020B0503020204020204" pitchFamily="34" charset="-122"/>
      <p:regular r:id="rId24"/>
      <p:bold r:id="rId25"/>
    </p:embeddedFont>
    <p:embeddedFont>
      <p:font typeface="Arial Black" panose="020B0A04020102020204" pitchFamily="34" charset="0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13E"/>
    <a:srgbClr val="00103C"/>
    <a:srgbClr val="041743"/>
    <a:srgbClr val="01133F"/>
    <a:srgbClr val="00113E"/>
    <a:srgbClr val="001234"/>
    <a:srgbClr val="CDD0D5"/>
    <a:srgbClr val="001335"/>
    <a:srgbClr val="000F2F"/>
    <a:srgbClr val="000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D4203-D9ED-440C-90F0-E44693686A18}" v="111" dt="2018-07-30T02:23:45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6182" autoAdjust="0"/>
  </p:normalViewPr>
  <p:slideViewPr>
    <p:cSldViewPr snapToGrid="0">
      <p:cViewPr varScale="1">
        <p:scale>
          <a:sx n="73" d="100"/>
          <a:sy n="73" d="100"/>
        </p:scale>
        <p:origin x="45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19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C0DF0CD-2944-41F6-A824-E8D24BA442BA}"/>
              </a:ext>
            </a:extLst>
          </p:cNvPr>
          <p:cNvSpPr/>
          <p:nvPr userDrawn="1"/>
        </p:nvSpPr>
        <p:spPr>
          <a:xfrm>
            <a:off x="0" y="5308600"/>
            <a:ext cx="12192000" cy="1549400"/>
          </a:xfrm>
          <a:prstGeom prst="rect">
            <a:avLst/>
          </a:prstGeom>
          <a:solidFill>
            <a:srgbClr val="001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3BC291-7AFB-4884-A4A5-286D5CE71900}"/>
              </a:ext>
            </a:extLst>
          </p:cNvPr>
          <p:cNvSpPr/>
          <p:nvPr userDrawn="1"/>
        </p:nvSpPr>
        <p:spPr>
          <a:xfrm>
            <a:off x="0" y="0"/>
            <a:ext cx="12192000" cy="5498104"/>
          </a:xfrm>
          <a:prstGeom prst="rect">
            <a:avLst/>
          </a:prstGeom>
          <a:blipFill>
            <a:blip r:embed="rId2"/>
            <a:srcRect/>
            <a:stretch>
              <a:fillRect t="-21893" b="-2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4318094"/>
            <a:ext cx="10845800" cy="558799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1270902"/>
            <a:ext cx="10845800" cy="2901141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160464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456735"/>
            <a:ext cx="108458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490587" y="2981325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491703" y="3876675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6F308F-F990-4F72-94D1-770D2E4EE2AF}"/>
              </a:ext>
            </a:extLst>
          </p:cNvPr>
          <p:cNvSpPr/>
          <p:nvPr userDrawn="1"/>
        </p:nvSpPr>
        <p:spPr>
          <a:xfrm>
            <a:off x="0" y="0"/>
            <a:ext cx="12192000" cy="1841500"/>
          </a:xfrm>
          <a:prstGeom prst="rect">
            <a:avLst/>
          </a:prstGeom>
          <a:blipFill>
            <a:blip r:embed="rId2"/>
            <a:srcRect/>
            <a:stretch>
              <a:fillRect t="-67627" b="-2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2514-0C97-4323-B8E3-25C9C5FDF83F}" type="datetime1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20B0-FF1E-4895-AEED-12064E64BC4E}" type="datetime1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C0DF0CD-2944-41F6-A824-E8D24BA442BA}"/>
              </a:ext>
            </a:extLst>
          </p:cNvPr>
          <p:cNvSpPr/>
          <p:nvPr userDrawn="1"/>
        </p:nvSpPr>
        <p:spPr>
          <a:xfrm>
            <a:off x="0" y="5308600"/>
            <a:ext cx="12192000" cy="1549400"/>
          </a:xfrm>
          <a:prstGeom prst="rect">
            <a:avLst/>
          </a:prstGeom>
          <a:solidFill>
            <a:srgbClr val="001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3BC291-7AFB-4884-A4A5-286D5CE71900}"/>
              </a:ext>
            </a:extLst>
          </p:cNvPr>
          <p:cNvSpPr/>
          <p:nvPr userDrawn="1"/>
        </p:nvSpPr>
        <p:spPr>
          <a:xfrm>
            <a:off x="0" y="0"/>
            <a:ext cx="12192000" cy="5498104"/>
          </a:xfrm>
          <a:prstGeom prst="rect">
            <a:avLst/>
          </a:prstGeom>
          <a:blipFill>
            <a:blip r:embed="rId2"/>
            <a:srcRect/>
            <a:stretch>
              <a:fillRect t="-21893" b="-2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098795"/>
            <a:ext cx="10845798" cy="1953176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990781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694510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FA6F308F-F990-4F72-94D1-770D2E4EE2AF}"/>
              </a:ext>
            </a:extLst>
          </p:cNvPr>
          <p:cNvSpPr/>
          <p:nvPr userDrawn="1"/>
        </p:nvSpPr>
        <p:spPr>
          <a:xfrm>
            <a:off x="0" y="6497144"/>
            <a:ext cx="12192000" cy="344089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 t="-361927" b="-5913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1113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A6F308F-F990-4F72-94D1-770D2E4EE2AF}"/>
              </a:ext>
            </a:extLst>
          </p:cNvPr>
          <p:cNvSpPr/>
          <p:nvPr userDrawn="1"/>
        </p:nvSpPr>
        <p:spPr>
          <a:xfrm>
            <a:off x="18297" y="15765"/>
            <a:ext cx="12192000" cy="1179705"/>
          </a:xfrm>
          <a:prstGeom prst="rect">
            <a:avLst/>
          </a:prstGeom>
          <a:blipFill>
            <a:blip r:embed="rId2"/>
            <a:srcRect/>
            <a:stretch>
              <a:fillRect t="-146292" b="-609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rgbClr val="00113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443" y="6580053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03109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07795F9-E4DC-46EC-B86D-320C2C38EF29}" type="datetime1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bootstrapmb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g.csdn.net/qq_23994787/article/details/73612870?tdsourcetag=s_pctim_aiomsg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训汇报</a:t>
            </a:r>
            <a:endParaRPr lang="en-US" altLang="zh-CN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anose="020B0A04020102020204" pitchFamily="34" charset="0"/>
              </a:rPr>
              <a:t>The first Group</a:t>
            </a:r>
            <a:r>
              <a:rPr lang="en-US" altLang="zh-CN" b="0" baseline="300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anose="020B0A04020102020204" pitchFamily="34" charset="0"/>
              </a:rPr>
              <a:t>®</a:t>
            </a:r>
            <a:r>
              <a:rPr lang="en-US" altLang="zh-CN" b="0" baseline="30000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en-US" altLang="zh-CN" b="0" baseline="30000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anose="020B0A04020102020204" pitchFamily="34" charset="0"/>
              </a:rPr>
            </a:br>
            <a:r>
              <a:rPr lang="zh-CN" altLang="en-US" sz="66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人力资源管理系统开发</a:t>
            </a:r>
            <a:r>
              <a:rPr lang="en-US" altLang="zh-CN" sz="6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/>
            </a:r>
            <a:br>
              <a:rPr lang="en-US" altLang="zh-CN" sz="6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</a:br>
            <a:r>
              <a:rPr lang="en-US" altLang="zh-CN" sz="4400" dirty="0"/>
              <a:t>- </a:t>
            </a:r>
            <a:r>
              <a:rPr lang="en-US" altLang="zh-CN" sz="2800" dirty="0" smtClean="0"/>
              <a:t>Human </a:t>
            </a:r>
            <a:r>
              <a:rPr lang="en-US" altLang="zh-CN" sz="2800" dirty="0"/>
              <a:t>Resource Management System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b="1" spc="3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王彤 徐文文 师普</a:t>
            </a:r>
            <a:endParaRPr lang="en-US" altLang="zh-CN" sz="2400" b="1" spc="3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600" spc="300" dirty="0" smtClean="0"/>
              <a:t>2019-7-16</a:t>
            </a:r>
            <a:endParaRPr lang="en-US" alt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前端开发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界面设计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0" y="1028700"/>
            <a:ext cx="6623522" cy="39798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81" y="2390578"/>
            <a:ext cx="6626462" cy="3981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0" y="1028700"/>
            <a:ext cx="10172700" cy="56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前端开发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模板修改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35535" y="612170"/>
            <a:ext cx="519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http://www.bootstrapmb.com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Bootstrap </a:t>
            </a:r>
            <a:r>
              <a:rPr lang="zh-CN" altLang="en-US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模板网站</a:t>
            </a:r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94" y="1130300"/>
            <a:ext cx="5347064" cy="3903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535" y="1856436"/>
            <a:ext cx="5347064" cy="39035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67" y="2684173"/>
            <a:ext cx="5347064" cy="39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前端开发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开发界面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028700"/>
            <a:ext cx="8340726" cy="38218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10" y="1307606"/>
            <a:ext cx="8355233" cy="3821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20" y="1591759"/>
            <a:ext cx="8664067" cy="38500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83" y="2053597"/>
            <a:ext cx="7854149" cy="36663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1" y="2517541"/>
            <a:ext cx="8576944" cy="37156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3" y="2895862"/>
            <a:ext cx="8659649" cy="39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后端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博客学习</a:t>
            </a:r>
            <a:endParaRPr lang="zh-CN" altLang="en-US" b="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1194" y="1796023"/>
            <a:ext cx="7084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</a:t>
            </a:r>
            <a:r>
              <a:rPr lang="en-US" altLang="zh-CN" sz="24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util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下新建一个</a:t>
            </a:r>
            <a:r>
              <a:rPr lang="en-US" altLang="zh-CN" sz="24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DBconn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类处理数据库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的连接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操作</a:t>
            </a:r>
            <a:endParaRPr lang="en-US" altLang="zh-CN" sz="24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</a:t>
            </a:r>
            <a:r>
              <a:rPr lang="en-US" altLang="zh-CN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entity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下新建一个</a:t>
            </a:r>
            <a:r>
              <a:rPr lang="en-US" altLang="zh-CN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User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实体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类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</a:t>
            </a:r>
            <a:r>
              <a:rPr lang="en-US" altLang="zh-CN" sz="2400" dirty="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dao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下新建一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</a:t>
            </a:r>
            <a:r>
              <a:rPr lang="en-US" altLang="zh-CN" sz="2400" dirty="0" err="1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connectionDao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接口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，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以及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对应的方法实现类（</a:t>
            </a:r>
            <a:r>
              <a:rPr lang="zh-CN" altLang="en-US" sz="24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使用</a:t>
            </a:r>
            <a:r>
              <a:rPr lang="zh-CN" altLang="en-US" sz="240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接口是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为了规范开发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）</a:t>
            </a:r>
            <a:endParaRPr lang="en-US" altLang="zh-CN" sz="24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新建</a:t>
            </a:r>
            <a:r>
              <a:rPr lang="en-US" altLang="zh-CN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connectionDaoImpl.java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，实现</a:t>
            </a:r>
            <a:r>
              <a:rPr lang="en-US" altLang="zh-CN" sz="2400" err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connectionDao</a:t>
            </a:r>
            <a:r>
              <a:rPr lang="zh-CN" altLang="en-US" sz="240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接口及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未实现的方法    </a:t>
            </a:r>
            <a:endParaRPr lang="en-US" altLang="zh-CN" sz="24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</a:t>
            </a:r>
            <a:r>
              <a:rPr lang="en-US" altLang="zh-CN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servlet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下创建</a:t>
            </a:r>
            <a:r>
              <a:rPr lang="en-US" altLang="zh-CN" sz="2400" dirty="0" err="1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DengluServlet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实现用户</a:t>
            </a:r>
            <a:r>
              <a:rPr lang="zh-CN" altLang="en-US" sz="2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登录的</a:t>
            </a:r>
            <a:r>
              <a:rPr lang="zh-CN" altLang="en-US" sz="24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操作</a:t>
            </a:r>
            <a:endParaRPr lang="en-US" altLang="zh-CN" sz="24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17" y="1038133"/>
            <a:ext cx="3019048" cy="38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95" y="1621779"/>
            <a:ext cx="3000000" cy="38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402" y="2166155"/>
            <a:ext cx="3000000" cy="38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91" y="2643079"/>
            <a:ext cx="3123809" cy="3819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3147" y="436347"/>
            <a:ext cx="7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hlinkClick r:id="rId6"/>
              </a:rPr>
              <a:t>https</a:t>
            </a:r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hlinkClick r:id="rId6"/>
              </a:rPr>
              <a:t>://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hlinkClick r:id="rId6"/>
              </a:rPr>
              <a:t>blog.csdn.net/qq_23994787/article/details/73612870?tdsourcetag=s_pctim_aiomsg</a:t>
            </a:r>
            <a:endParaRPr lang="en-US" altLang="zh-CN" dirty="0" smtClean="0"/>
          </a:p>
          <a:p>
            <a:endParaRPr lang="en-US" altLang="zh-CN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0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前后端交互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连接数据库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服务器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923"/>
          <a:stretch/>
        </p:blipFill>
        <p:spPr>
          <a:xfrm>
            <a:off x="647699" y="1235957"/>
            <a:ext cx="7464335" cy="48330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28247" y="1653283"/>
            <a:ext cx="7533916" cy="4793561"/>
            <a:chOff x="2328247" y="1653283"/>
            <a:chExt cx="7533916" cy="479356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8247" y="1653283"/>
              <a:ext cx="7533916" cy="479356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466114" y="4140926"/>
              <a:ext cx="640080" cy="130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620" t="1808" r="-1" b="1046"/>
          <a:stretch/>
        </p:blipFill>
        <p:spPr>
          <a:xfrm>
            <a:off x="3765907" y="2099540"/>
            <a:ext cx="7533916" cy="47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功能演示</a:t>
            </a:r>
            <a:endParaRPr lang="zh-CN" altLang="en-US" b="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432124" cy="471882"/>
          </a:xfrm>
        </p:spPr>
        <p:txBody>
          <a:bodyPr/>
          <a:lstStyle/>
          <a:p>
            <a:r>
              <a:rPr lang="en-US" altLang="zh-CN" dirty="0"/>
              <a:t>Functional Demonstration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人力资源管理系统开发</a:t>
            </a:r>
            <a:endParaRPr lang="zh-CN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solidFill>
            <a:srgbClr val="01113E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功能亮点总结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7" name="2719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151553" y="1356577"/>
            <a:ext cx="10368934" cy="4883886"/>
            <a:chOff x="929306" y="1130300"/>
            <a:chExt cx="10623631" cy="5003838"/>
          </a:xfrm>
        </p:grpSpPr>
        <p:sp>
          <p:nvSpPr>
            <p:cNvPr id="9" name="ïṣlíḍé">
              <a:extLst>
                <a:ext uri="{FF2B5EF4-FFF2-40B4-BE49-F238E27FC236}">
                  <a16:creationId xmlns:a16="http://schemas.microsoft.com/office/drawing/2014/main" id="{A759F301-DAE5-420B-B250-CB09FEC61B5B}"/>
                </a:ext>
              </a:extLst>
            </p:cNvPr>
            <p:cNvSpPr txBox="1"/>
            <p:nvPr/>
          </p:nvSpPr>
          <p:spPr>
            <a:xfrm>
              <a:off x="4123944" y="1297422"/>
              <a:ext cx="7394956" cy="1299105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dirty="0"/>
            </a:p>
          </p:txBody>
        </p:sp>
        <p:sp>
          <p:nvSpPr>
            <p:cNvPr id="10" name="íSḷïḑe">
              <a:extLst>
                <a:ext uri="{FF2B5EF4-FFF2-40B4-BE49-F238E27FC236}">
                  <a16:creationId xmlns:a16="http://schemas.microsoft.com/office/drawing/2014/main" id="{B503BAEC-2EF9-4230-9E86-E470958021CD}"/>
                </a:ext>
              </a:extLst>
            </p:cNvPr>
            <p:cNvSpPr/>
            <p:nvPr/>
          </p:nvSpPr>
          <p:spPr bwMode="gray">
            <a:xfrm>
              <a:off x="4123944" y="1612176"/>
              <a:ext cx="7394955" cy="99701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根据登录的不同情况跳转不同身份对应的页面</a:t>
              </a:r>
              <a:endParaRPr lang="en-US" altLang="zh-CN" sz="2400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3" name="i$ḻíḋè">
              <a:extLst>
                <a:ext uri="{FF2B5EF4-FFF2-40B4-BE49-F238E27FC236}">
                  <a16:creationId xmlns:a16="http://schemas.microsoft.com/office/drawing/2014/main" id="{C7670901-67CA-46BA-BC8D-89E581F012D7}"/>
                </a:ext>
              </a:extLst>
            </p:cNvPr>
            <p:cNvSpPr txBox="1"/>
            <p:nvPr/>
          </p:nvSpPr>
          <p:spPr>
            <a:xfrm>
              <a:off x="4123944" y="3066227"/>
              <a:ext cx="7394956" cy="1299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dirty="0"/>
            </a:p>
          </p:txBody>
        </p:sp>
        <p:sp>
          <p:nvSpPr>
            <p:cNvPr id="14" name="ïS1iḓe">
              <a:extLst>
                <a:ext uri="{FF2B5EF4-FFF2-40B4-BE49-F238E27FC236}">
                  <a16:creationId xmlns:a16="http://schemas.microsoft.com/office/drawing/2014/main" id="{749BA7D2-A912-49FD-B4D7-8806BFB5E76D}"/>
                </a:ext>
              </a:extLst>
            </p:cNvPr>
            <p:cNvSpPr/>
            <p:nvPr/>
          </p:nvSpPr>
          <p:spPr bwMode="gray">
            <a:xfrm>
              <a:off x="4123944" y="3380981"/>
              <a:ext cx="7394955" cy="99701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just"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员工信息</a:t>
              </a:r>
              <a:r>
                <a:rPr lang="zh-CN" altLang="en-US" sz="240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编辑</a:t>
              </a:r>
              <a:r>
                <a:rPr lang="zh-CN" altLang="en-US" sz="2400" smtClean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更新在</a:t>
              </a:r>
              <a:r>
                <a:rPr lang="zh-CN" altLang="en-US" sz="240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当前</a:t>
              </a:r>
              <a:r>
                <a:rPr lang="zh-CN" altLang="en-US" sz="2400" smtClean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页面实时刷新</a:t>
              </a:r>
              <a:r>
                <a:rPr lang="zh-CN" altLang="en-US" sz="240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显示结果</a:t>
              </a:r>
              <a:endParaRPr lang="zh-CN" altLang="en-US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5" name="ïṥľîdè">
              <a:extLst>
                <a:ext uri="{FF2B5EF4-FFF2-40B4-BE49-F238E27FC236}">
                  <a16:creationId xmlns:a16="http://schemas.microsoft.com/office/drawing/2014/main" id="{B8AEA6B6-BA87-4FC6-9C63-14693C2EA7D3}"/>
                </a:ext>
              </a:extLst>
            </p:cNvPr>
            <p:cNvSpPr txBox="1"/>
            <p:nvPr/>
          </p:nvSpPr>
          <p:spPr>
            <a:xfrm>
              <a:off x="4123944" y="4835033"/>
              <a:ext cx="7394956" cy="1299105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dirty="0"/>
            </a:p>
          </p:txBody>
        </p:sp>
        <p:sp>
          <p:nvSpPr>
            <p:cNvPr id="16" name="isľíḓê">
              <a:extLst>
                <a:ext uri="{FF2B5EF4-FFF2-40B4-BE49-F238E27FC236}">
                  <a16:creationId xmlns:a16="http://schemas.microsoft.com/office/drawing/2014/main" id="{994794E0-BA81-4E07-9700-055211CECB72}"/>
                </a:ext>
              </a:extLst>
            </p:cNvPr>
            <p:cNvSpPr/>
            <p:nvPr/>
          </p:nvSpPr>
          <p:spPr bwMode="auto">
            <a:xfrm>
              <a:off x="4341196" y="1130300"/>
              <a:ext cx="2864276" cy="334245"/>
            </a:xfrm>
            <a:prstGeom prst="homePlate">
              <a:avLst/>
            </a:prstGeom>
            <a:solidFill>
              <a:srgbClr val="01113E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600" b="1" kern="0" dirty="0" smtClean="0">
                  <a:solidFill>
                    <a:srgbClr val="FFFFFF"/>
                  </a:solidFill>
                </a:rPr>
                <a:t>01</a:t>
              </a:r>
              <a:endParaRPr lang="zh-CN" altLang="en-US" sz="16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7" name="íŝ1iḓè">
              <a:extLst>
                <a:ext uri="{FF2B5EF4-FFF2-40B4-BE49-F238E27FC236}">
                  <a16:creationId xmlns:a16="http://schemas.microsoft.com/office/drawing/2014/main" id="{6CC20CEC-9AA5-458F-894D-628638EB3C1C}"/>
                </a:ext>
              </a:extLst>
            </p:cNvPr>
            <p:cNvSpPr/>
            <p:nvPr/>
          </p:nvSpPr>
          <p:spPr bwMode="auto">
            <a:xfrm>
              <a:off x="4341196" y="2899105"/>
              <a:ext cx="2864276" cy="334245"/>
            </a:xfrm>
            <a:prstGeom prst="homePlate">
              <a:avLst/>
            </a:prstGeom>
            <a:solidFill>
              <a:srgbClr val="01113E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600" b="1" kern="0" smtClean="0">
                  <a:solidFill>
                    <a:srgbClr val="FFFFFF"/>
                  </a:solidFill>
                </a:rPr>
                <a:t>02</a:t>
              </a:r>
              <a:endParaRPr lang="zh-CN" altLang="en-US" sz="16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8" name="íṣḻïde">
              <a:extLst>
                <a:ext uri="{FF2B5EF4-FFF2-40B4-BE49-F238E27FC236}">
                  <a16:creationId xmlns:a16="http://schemas.microsoft.com/office/drawing/2014/main" id="{484C7CF1-ECCA-4C37-800D-7B14B7382E4F}"/>
                </a:ext>
              </a:extLst>
            </p:cNvPr>
            <p:cNvSpPr/>
            <p:nvPr/>
          </p:nvSpPr>
          <p:spPr bwMode="auto">
            <a:xfrm>
              <a:off x="4341196" y="4667911"/>
              <a:ext cx="2864276" cy="334245"/>
            </a:xfrm>
            <a:prstGeom prst="homePlate">
              <a:avLst/>
            </a:prstGeom>
            <a:solidFill>
              <a:srgbClr val="01113E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600" b="1" kern="0" dirty="0" smtClean="0">
                  <a:solidFill>
                    <a:srgbClr val="FFFFFF"/>
                  </a:solidFill>
                </a:rPr>
                <a:t>03</a:t>
              </a:r>
              <a:endParaRPr lang="zh-CN" altLang="en-US" sz="16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ḓê">
              <a:extLst>
                <a:ext uri="{FF2B5EF4-FFF2-40B4-BE49-F238E27FC236}">
                  <a16:creationId xmlns:a16="http://schemas.microsoft.com/office/drawing/2014/main" id="{DC6EB17D-1CB2-4E2C-ACCB-10CF82D586CD}"/>
                </a:ext>
              </a:extLst>
            </p:cNvPr>
            <p:cNvSpPr/>
            <p:nvPr/>
          </p:nvSpPr>
          <p:spPr bwMode="gray">
            <a:xfrm>
              <a:off x="4157982" y="4986079"/>
              <a:ext cx="7394955" cy="99701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400" smtClean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人力资源统计</a:t>
              </a:r>
              <a:r>
                <a:rPr lang="zh-CN" altLang="en-US" sz="240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功能</a:t>
              </a:r>
              <a:endParaRPr lang="en-US" altLang="zh-CN" sz="2400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grpSp>
          <p:nvGrpSpPr>
            <p:cNvPr id="20" name="îš1ïdè">
              <a:extLst>
                <a:ext uri="{FF2B5EF4-FFF2-40B4-BE49-F238E27FC236}">
                  <a16:creationId xmlns:a16="http://schemas.microsoft.com/office/drawing/2014/main" id="{B346AE1D-53C0-4830-8F16-8FB2255F43BF}"/>
                </a:ext>
              </a:extLst>
            </p:cNvPr>
            <p:cNvGrpSpPr/>
            <p:nvPr/>
          </p:nvGrpSpPr>
          <p:grpSpPr>
            <a:xfrm>
              <a:off x="965120" y="1709471"/>
              <a:ext cx="3121627" cy="441805"/>
              <a:chOff x="965120" y="1503139"/>
              <a:chExt cx="3121627" cy="441805"/>
            </a:xfrm>
          </p:grpSpPr>
          <p:sp>
            <p:nvSpPr>
              <p:cNvPr id="30" name="iṧḻíďè">
                <a:extLst>
                  <a:ext uri="{FF2B5EF4-FFF2-40B4-BE49-F238E27FC236}">
                    <a16:creationId xmlns:a16="http://schemas.microsoft.com/office/drawing/2014/main" id="{C45CE592-7CC4-4A14-ABF9-780D44B97F93}"/>
                  </a:ext>
                </a:extLst>
              </p:cNvPr>
              <p:cNvSpPr txBox="1"/>
              <p:nvPr/>
            </p:nvSpPr>
            <p:spPr bwMode="auto">
              <a:xfrm>
                <a:off x="1508493" y="1503139"/>
                <a:ext cx="257825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身份识别</a:t>
                </a:r>
                <a:endParaRPr lang="en-US" altLang="zh-CN" sz="2400" b="1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31" name="ïŝļiďé">
                <a:extLst>
                  <a:ext uri="{FF2B5EF4-FFF2-40B4-BE49-F238E27FC236}">
                    <a16:creationId xmlns:a16="http://schemas.microsoft.com/office/drawing/2014/main" id="{A4A0AC20-A973-400C-8E30-142FB00EFEE6}"/>
                  </a:ext>
                </a:extLst>
              </p:cNvPr>
              <p:cNvSpPr/>
              <p:nvPr/>
            </p:nvSpPr>
            <p:spPr bwMode="auto">
              <a:xfrm>
                <a:off x="965120" y="1523420"/>
                <a:ext cx="303378" cy="398217"/>
              </a:xfrm>
              <a:custGeom>
                <a:avLst/>
                <a:gdLst>
                  <a:gd name="connsiteX0" fmla="*/ 192252 w 460721"/>
                  <a:gd name="connsiteY0" fmla="*/ 277757 h 604746"/>
                  <a:gd name="connsiteX1" fmla="*/ 184714 w 460721"/>
                  <a:gd name="connsiteY1" fmla="*/ 309262 h 604746"/>
                  <a:gd name="connsiteX2" fmla="*/ 175010 w 460721"/>
                  <a:gd name="connsiteY2" fmla="*/ 343966 h 604746"/>
                  <a:gd name="connsiteX3" fmla="*/ 211285 w 460721"/>
                  <a:gd name="connsiteY3" fmla="*/ 343966 h 604746"/>
                  <a:gd name="connsiteX4" fmla="*/ 201015 w 460721"/>
                  <a:gd name="connsiteY4" fmla="*/ 309262 h 604746"/>
                  <a:gd name="connsiteX5" fmla="*/ 192817 w 460721"/>
                  <a:gd name="connsiteY5" fmla="*/ 277757 h 604746"/>
                  <a:gd name="connsiteX6" fmla="*/ 291082 w 460721"/>
                  <a:gd name="connsiteY6" fmla="*/ 250013 h 604746"/>
                  <a:gd name="connsiteX7" fmla="*/ 328270 w 460721"/>
                  <a:gd name="connsiteY7" fmla="*/ 250013 h 604746"/>
                  <a:gd name="connsiteX8" fmla="*/ 328270 w 460721"/>
                  <a:gd name="connsiteY8" fmla="*/ 413654 h 604746"/>
                  <a:gd name="connsiteX9" fmla="*/ 291082 w 460721"/>
                  <a:gd name="connsiteY9" fmla="*/ 413654 h 604746"/>
                  <a:gd name="connsiteX10" fmla="*/ 169639 w 460721"/>
                  <a:gd name="connsiteY10" fmla="*/ 250013 h 604746"/>
                  <a:gd name="connsiteX11" fmla="*/ 218351 w 460721"/>
                  <a:gd name="connsiteY11" fmla="*/ 250013 h 604746"/>
                  <a:gd name="connsiteX12" fmla="*/ 269136 w 460721"/>
                  <a:gd name="connsiteY12" fmla="*/ 413654 h 604746"/>
                  <a:gd name="connsiteX13" fmla="*/ 229281 w 460721"/>
                  <a:gd name="connsiteY13" fmla="*/ 413654 h 604746"/>
                  <a:gd name="connsiteX14" fmla="*/ 216655 w 460721"/>
                  <a:gd name="connsiteY14" fmla="*/ 371615 h 604746"/>
                  <a:gd name="connsiteX15" fmla="*/ 169639 w 460721"/>
                  <a:gd name="connsiteY15" fmla="*/ 371615 h 604746"/>
                  <a:gd name="connsiteX16" fmla="*/ 158050 w 460721"/>
                  <a:gd name="connsiteY16" fmla="*/ 413654 h 604746"/>
                  <a:gd name="connsiteX17" fmla="*/ 119608 w 460721"/>
                  <a:gd name="connsiteY17" fmla="*/ 413654 h 604746"/>
                  <a:gd name="connsiteX18" fmla="*/ 292861 w 460721"/>
                  <a:gd name="connsiteY18" fmla="*/ 39225 h 604746"/>
                  <a:gd name="connsiteX19" fmla="*/ 64431 w 460721"/>
                  <a:gd name="connsiteY19" fmla="*/ 39413 h 604746"/>
                  <a:gd name="connsiteX20" fmla="*/ 39469 w 460721"/>
                  <a:gd name="connsiteY20" fmla="*/ 64341 h 604746"/>
                  <a:gd name="connsiteX21" fmla="*/ 39469 w 460721"/>
                  <a:gd name="connsiteY21" fmla="*/ 540311 h 604746"/>
                  <a:gd name="connsiteX22" fmla="*/ 64431 w 460721"/>
                  <a:gd name="connsiteY22" fmla="*/ 565333 h 604746"/>
                  <a:gd name="connsiteX23" fmla="*/ 396290 w 460721"/>
                  <a:gd name="connsiteY23" fmla="*/ 565333 h 604746"/>
                  <a:gd name="connsiteX24" fmla="*/ 421252 w 460721"/>
                  <a:gd name="connsiteY24" fmla="*/ 540311 h 604746"/>
                  <a:gd name="connsiteX25" fmla="*/ 420310 w 460721"/>
                  <a:gd name="connsiteY25" fmla="*/ 167907 h 604746"/>
                  <a:gd name="connsiteX26" fmla="*/ 337605 w 460721"/>
                  <a:gd name="connsiteY26" fmla="*/ 168189 h 604746"/>
                  <a:gd name="connsiteX27" fmla="*/ 292861 w 460721"/>
                  <a:gd name="connsiteY27" fmla="*/ 123508 h 604746"/>
                  <a:gd name="connsiteX28" fmla="*/ 64431 w 460721"/>
                  <a:gd name="connsiteY28" fmla="*/ 0 h 604746"/>
                  <a:gd name="connsiteX29" fmla="*/ 307650 w 460721"/>
                  <a:gd name="connsiteY29" fmla="*/ 0 h 604746"/>
                  <a:gd name="connsiteX30" fmla="*/ 460721 w 460721"/>
                  <a:gd name="connsiteY30" fmla="*/ 152292 h 604746"/>
                  <a:gd name="connsiteX31" fmla="*/ 460721 w 460721"/>
                  <a:gd name="connsiteY31" fmla="*/ 540311 h 604746"/>
                  <a:gd name="connsiteX32" fmla="*/ 396290 w 460721"/>
                  <a:gd name="connsiteY32" fmla="*/ 604746 h 604746"/>
                  <a:gd name="connsiteX33" fmla="*/ 64431 w 460721"/>
                  <a:gd name="connsiteY33" fmla="*/ 604746 h 604746"/>
                  <a:gd name="connsiteX34" fmla="*/ 0 w 460721"/>
                  <a:gd name="connsiteY34" fmla="*/ 540311 h 604746"/>
                  <a:gd name="connsiteX35" fmla="*/ 0 w 460721"/>
                  <a:gd name="connsiteY35" fmla="*/ 64341 h 604746"/>
                  <a:gd name="connsiteX36" fmla="*/ 64431 w 460721"/>
                  <a:gd name="connsiteY36" fmla="*/ 0 h 604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60721" h="604746">
                    <a:moveTo>
                      <a:pt x="192252" y="277757"/>
                    </a:moveTo>
                    <a:cubicBezTo>
                      <a:pt x="189897" y="287444"/>
                      <a:pt x="187447" y="299858"/>
                      <a:pt x="184714" y="309262"/>
                    </a:cubicBezTo>
                    <a:lnTo>
                      <a:pt x="175010" y="343966"/>
                    </a:lnTo>
                    <a:lnTo>
                      <a:pt x="211285" y="343966"/>
                    </a:lnTo>
                    <a:lnTo>
                      <a:pt x="201015" y="309262"/>
                    </a:lnTo>
                    <a:cubicBezTo>
                      <a:pt x="198094" y="299576"/>
                      <a:pt x="195173" y="287444"/>
                      <a:pt x="192817" y="277757"/>
                    </a:cubicBezTo>
                    <a:close/>
                    <a:moveTo>
                      <a:pt x="291082" y="250013"/>
                    </a:moveTo>
                    <a:lnTo>
                      <a:pt x="328270" y="250013"/>
                    </a:lnTo>
                    <a:lnTo>
                      <a:pt x="328270" y="413654"/>
                    </a:lnTo>
                    <a:lnTo>
                      <a:pt x="291082" y="413654"/>
                    </a:lnTo>
                    <a:close/>
                    <a:moveTo>
                      <a:pt x="169639" y="250013"/>
                    </a:moveTo>
                    <a:lnTo>
                      <a:pt x="218351" y="250013"/>
                    </a:lnTo>
                    <a:lnTo>
                      <a:pt x="269136" y="413654"/>
                    </a:lnTo>
                    <a:lnTo>
                      <a:pt x="229281" y="413654"/>
                    </a:lnTo>
                    <a:lnTo>
                      <a:pt x="216655" y="371615"/>
                    </a:lnTo>
                    <a:lnTo>
                      <a:pt x="169639" y="371615"/>
                    </a:lnTo>
                    <a:lnTo>
                      <a:pt x="158050" y="413654"/>
                    </a:lnTo>
                    <a:lnTo>
                      <a:pt x="119608" y="413654"/>
                    </a:lnTo>
                    <a:close/>
                    <a:moveTo>
                      <a:pt x="292861" y="39225"/>
                    </a:moveTo>
                    <a:lnTo>
                      <a:pt x="64431" y="39413"/>
                    </a:lnTo>
                    <a:cubicBezTo>
                      <a:pt x="50678" y="39413"/>
                      <a:pt x="39469" y="50607"/>
                      <a:pt x="39469" y="64341"/>
                    </a:cubicBezTo>
                    <a:lnTo>
                      <a:pt x="39469" y="540311"/>
                    </a:lnTo>
                    <a:cubicBezTo>
                      <a:pt x="39469" y="554139"/>
                      <a:pt x="50678" y="565333"/>
                      <a:pt x="64431" y="565333"/>
                    </a:cubicBezTo>
                    <a:lnTo>
                      <a:pt x="396290" y="565333"/>
                    </a:lnTo>
                    <a:cubicBezTo>
                      <a:pt x="410043" y="565333"/>
                      <a:pt x="421252" y="554139"/>
                      <a:pt x="421252" y="540311"/>
                    </a:cubicBezTo>
                    <a:lnTo>
                      <a:pt x="420310" y="167907"/>
                    </a:lnTo>
                    <a:lnTo>
                      <a:pt x="337605" y="168189"/>
                    </a:lnTo>
                    <a:cubicBezTo>
                      <a:pt x="312925" y="168189"/>
                      <a:pt x="292861" y="148153"/>
                      <a:pt x="292861" y="123508"/>
                    </a:cubicBezTo>
                    <a:close/>
                    <a:moveTo>
                      <a:pt x="64431" y="0"/>
                    </a:moveTo>
                    <a:lnTo>
                      <a:pt x="307650" y="0"/>
                    </a:lnTo>
                    <a:lnTo>
                      <a:pt x="460721" y="152292"/>
                    </a:lnTo>
                    <a:lnTo>
                      <a:pt x="460721" y="540311"/>
                    </a:lnTo>
                    <a:cubicBezTo>
                      <a:pt x="460721" y="575868"/>
                      <a:pt x="431802" y="604746"/>
                      <a:pt x="396290" y="604746"/>
                    </a:cubicBezTo>
                    <a:lnTo>
                      <a:pt x="64431" y="604746"/>
                    </a:lnTo>
                    <a:cubicBezTo>
                      <a:pt x="28919" y="604746"/>
                      <a:pt x="0" y="575868"/>
                      <a:pt x="0" y="540311"/>
                    </a:cubicBezTo>
                    <a:lnTo>
                      <a:pt x="0" y="64341"/>
                    </a:lnTo>
                    <a:cubicBezTo>
                      <a:pt x="0" y="28878"/>
                      <a:pt x="28919" y="0"/>
                      <a:pt x="64431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1" name="íşlïdê">
              <a:extLst>
                <a:ext uri="{FF2B5EF4-FFF2-40B4-BE49-F238E27FC236}">
                  <a16:creationId xmlns:a16="http://schemas.microsoft.com/office/drawing/2014/main" id="{112F00E4-5EFD-447C-B49E-9611E2D62696}"/>
                </a:ext>
              </a:extLst>
            </p:cNvPr>
            <p:cNvGrpSpPr/>
            <p:nvPr/>
          </p:nvGrpSpPr>
          <p:grpSpPr>
            <a:xfrm>
              <a:off x="937522" y="3327262"/>
              <a:ext cx="3149225" cy="466853"/>
              <a:chOff x="937522" y="3040761"/>
              <a:chExt cx="3149225" cy="466853"/>
            </a:xfrm>
          </p:grpSpPr>
          <p:sp>
            <p:nvSpPr>
              <p:cNvPr id="27" name="işľiḑe">
                <a:extLst>
                  <a:ext uri="{FF2B5EF4-FFF2-40B4-BE49-F238E27FC236}">
                    <a16:creationId xmlns:a16="http://schemas.microsoft.com/office/drawing/2014/main" id="{3460AE87-D408-467D-B8FF-841699BE24A2}"/>
                  </a:ext>
                </a:extLst>
              </p:cNvPr>
              <p:cNvSpPr txBox="1"/>
              <p:nvPr/>
            </p:nvSpPr>
            <p:spPr bwMode="auto">
              <a:xfrm>
                <a:off x="1508493" y="3065809"/>
                <a:ext cx="257825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界面舒适</a:t>
                </a:r>
                <a:endParaRPr lang="en-US" altLang="zh-CN" sz="2400" b="1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8" name="ísľíḓê">
                <a:extLst>
                  <a:ext uri="{FF2B5EF4-FFF2-40B4-BE49-F238E27FC236}">
                    <a16:creationId xmlns:a16="http://schemas.microsoft.com/office/drawing/2014/main" id="{E43F1BC7-298C-4F0D-B27F-CFE63CAD52C4}"/>
                  </a:ext>
                </a:extLst>
              </p:cNvPr>
              <p:cNvSpPr/>
              <p:nvPr/>
            </p:nvSpPr>
            <p:spPr bwMode="auto">
              <a:xfrm>
                <a:off x="937522" y="3040761"/>
                <a:ext cx="358576" cy="398217"/>
              </a:xfrm>
              <a:custGeom>
                <a:avLst/>
                <a:gdLst>
                  <a:gd name="T0" fmla="*/ 836 w 857"/>
                  <a:gd name="T1" fmla="*/ 388 h 953"/>
                  <a:gd name="T2" fmla="*/ 723 w 857"/>
                  <a:gd name="T3" fmla="*/ 248 h 953"/>
                  <a:gd name="T4" fmla="*/ 684 w 857"/>
                  <a:gd name="T5" fmla="*/ 233 h 953"/>
                  <a:gd name="T6" fmla="*/ 657 w 857"/>
                  <a:gd name="T7" fmla="*/ 260 h 953"/>
                  <a:gd name="T8" fmla="*/ 606 w 857"/>
                  <a:gd name="T9" fmla="*/ 433 h 953"/>
                  <a:gd name="T10" fmla="*/ 654 w 857"/>
                  <a:gd name="T11" fmla="*/ 487 h 953"/>
                  <a:gd name="T12" fmla="*/ 684 w 857"/>
                  <a:gd name="T13" fmla="*/ 481 h 953"/>
                  <a:gd name="T14" fmla="*/ 594 w 857"/>
                  <a:gd name="T15" fmla="*/ 738 h 953"/>
                  <a:gd name="T16" fmla="*/ 588 w 857"/>
                  <a:gd name="T17" fmla="*/ 729 h 953"/>
                  <a:gd name="T18" fmla="*/ 301 w 857"/>
                  <a:gd name="T19" fmla="*/ 233 h 953"/>
                  <a:gd name="T20" fmla="*/ 301 w 857"/>
                  <a:gd name="T21" fmla="*/ 215 h 953"/>
                  <a:gd name="T22" fmla="*/ 289 w 857"/>
                  <a:gd name="T23" fmla="*/ 57 h 953"/>
                  <a:gd name="T24" fmla="*/ 131 w 857"/>
                  <a:gd name="T25" fmla="*/ 24 h 953"/>
                  <a:gd name="T26" fmla="*/ 63 w 857"/>
                  <a:gd name="T27" fmla="*/ 179 h 953"/>
                  <a:gd name="T28" fmla="*/ 197 w 857"/>
                  <a:gd name="T29" fmla="*/ 278 h 953"/>
                  <a:gd name="T30" fmla="*/ 212 w 857"/>
                  <a:gd name="T31" fmla="*/ 287 h 953"/>
                  <a:gd name="T32" fmla="*/ 499 w 857"/>
                  <a:gd name="T33" fmla="*/ 783 h 953"/>
                  <a:gd name="T34" fmla="*/ 505 w 857"/>
                  <a:gd name="T35" fmla="*/ 792 h 953"/>
                  <a:gd name="T36" fmla="*/ 230 w 857"/>
                  <a:gd name="T37" fmla="*/ 741 h 953"/>
                  <a:gd name="T38" fmla="*/ 248 w 857"/>
                  <a:gd name="T39" fmla="*/ 720 h 953"/>
                  <a:gd name="T40" fmla="*/ 227 w 857"/>
                  <a:gd name="T41" fmla="*/ 651 h 953"/>
                  <a:gd name="T42" fmla="*/ 54 w 857"/>
                  <a:gd name="T43" fmla="*/ 609 h 953"/>
                  <a:gd name="T44" fmla="*/ 12 w 857"/>
                  <a:gd name="T45" fmla="*/ 621 h 953"/>
                  <a:gd name="T46" fmla="*/ 6 w 857"/>
                  <a:gd name="T47" fmla="*/ 663 h 953"/>
                  <a:gd name="T48" fmla="*/ 68 w 857"/>
                  <a:gd name="T49" fmla="*/ 827 h 953"/>
                  <a:gd name="T50" fmla="*/ 137 w 857"/>
                  <a:gd name="T51" fmla="*/ 842 h 953"/>
                  <a:gd name="T52" fmla="*/ 155 w 857"/>
                  <a:gd name="T53" fmla="*/ 822 h 953"/>
                  <a:gd name="T54" fmla="*/ 600 w 857"/>
                  <a:gd name="T55" fmla="*/ 863 h 953"/>
                  <a:gd name="T56" fmla="*/ 785 w 857"/>
                  <a:gd name="T57" fmla="*/ 457 h 953"/>
                  <a:gd name="T58" fmla="*/ 812 w 857"/>
                  <a:gd name="T59" fmla="*/ 451 h 953"/>
                  <a:gd name="T60" fmla="*/ 836 w 857"/>
                  <a:gd name="T61" fmla="*/ 388 h 953"/>
                  <a:gd name="T62" fmla="*/ 218 w 857"/>
                  <a:gd name="T63" fmla="*/ 194 h 953"/>
                  <a:gd name="T64" fmla="*/ 143 w 857"/>
                  <a:gd name="T65" fmla="*/ 176 h 953"/>
                  <a:gd name="T66" fmla="*/ 161 w 857"/>
                  <a:gd name="T67" fmla="*/ 102 h 953"/>
                  <a:gd name="T68" fmla="*/ 236 w 857"/>
                  <a:gd name="T69" fmla="*/ 123 h 953"/>
                  <a:gd name="T70" fmla="*/ 218 w 857"/>
                  <a:gd name="T71" fmla="*/ 194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7" h="953">
                    <a:moveTo>
                      <a:pt x="836" y="388"/>
                    </a:moveTo>
                    <a:cubicBezTo>
                      <a:pt x="797" y="341"/>
                      <a:pt x="761" y="296"/>
                      <a:pt x="723" y="248"/>
                    </a:cubicBezTo>
                    <a:cubicBezTo>
                      <a:pt x="714" y="236"/>
                      <a:pt x="702" y="230"/>
                      <a:pt x="684" y="233"/>
                    </a:cubicBezTo>
                    <a:cubicBezTo>
                      <a:pt x="669" y="236"/>
                      <a:pt x="660" y="245"/>
                      <a:pt x="657" y="260"/>
                    </a:cubicBezTo>
                    <a:cubicBezTo>
                      <a:pt x="639" y="317"/>
                      <a:pt x="621" y="376"/>
                      <a:pt x="606" y="433"/>
                    </a:cubicBezTo>
                    <a:cubicBezTo>
                      <a:pt x="597" y="466"/>
                      <a:pt x="618" y="493"/>
                      <a:pt x="654" y="487"/>
                    </a:cubicBezTo>
                    <a:cubicBezTo>
                      <a:pt x="663" y="484"/>
                      <a:pt x="675" y="484"/>
                      <a:pt x="684" y="481"/>
                    </a:cubicBezTo>
                    <a:cubicBezTo>
                      <a:pt x="705" y="589"/>
                      <a:pt x="654" y="690"/>
                      <a:pt x="594" y="738"/>
                    </a:cubicBezTo>
                    <a:cubicBezTo>
                      <a:pt x="591" y="735"/>
                      <a:pt x="591" y="732"/>
                      <a:pt x="588" y="729"/>
                    </a:cubicBezTo>
                    <a:cubicBezTo>
                      <a:pt x="493" y="565"/>
                      <a:pt x="397" y="397"/>
                      <a:pt x="301" y="233"/>
                    </a:cubicBezTo>
                    <a:cubicBezTo>
                      <a:pt x="298" y="227"/>
                      <a:pt x="298" y="221"/>
                      <a:pt x="301" y="215"/>
                    </a:cubicBezTo>
                    <a:cubicBezTo>
                      <a:pt x="334" y="167"/>
                      <a:pt x="328" y="102"/>
                      <a:pt x="289" y="57"/>
                    </a:cubicBezTo>
                    <a:cubicBezTo>
                      <a:pt x="251" y="12"/>
                      <a:pt x="185" y="0"/>
                      <a:pt x="131" y="24"/>
                    </a:cubicBezTo>
                    <a:cubicBezTo>
                      <a:pt x="74" y="54"/>
                      <a:pt x="45" y="120"/>
                      <a:pt x="63" y="179"/>
                    </a:cubicBezTo>
                    <a:cubicBezTo>
                      <a:pt x="77" y="239"/>
                      <a:pt x="134" y="281"/>
                      <a:pt x="197" y="278"/>
                    </a:cubicBezTo>
                    <a:cubicBezTo>
                      <a:pt x="206" y="278"/>
                      <a:pt x="209" y="281"/>
                      <a:pt x="212" y="287"/>
                    </a:cubicBezTo>
                    <a:cubicBezTo>
                      <a:pt x="307" y="451"/>
                      <a:pt x="403" y="615"/>
                      <a:pt x="499" y="783"/>
                    </a:cubicBezTo>
                    <a:cubicBezTo>
                      <a:pt x="502" y="786"/>
                      <a:pt x="502" y="789"/>
                      <a:pt x="505" y="792"/>
                    </a:cubicBezTo>
                    <a:cubicBezTo>
                      <a:pt x="403" y="830"/>
                      <a:pt x="289" y="798"/>
                      <a:pt x="230" y="741"/>
                    </a:cubicBezTo>
                    <a:cubicBezTo>
                      <a:pt x="236" y="735"/>
                      <a:pt x="242" y="726"/>
                      <a:pt x="248" y="720"/>
                    </a:cubicBezTo>
                    <a:cubicBezTo>
                      <a:pt x="272" y="693"/>
                      <a:pt x="260" y="660"/>
                      <a:pt x="227" y="651"/>
                    </a:cubicBezTo>
                    <a:cubicBezTo>
                      <a:pt x="170" y="636"/>
                      <a:pt x="110" y="624"/>
                      <a:pt x="54" y="609"/>
                    </a:cubicBezTo>
                    <a:cubicBezTo>
                      <a:pt x="39" y="606"/>
                      <a:pt x="24" y="606"/>
                      <a:pt x="12" y="621"/>
                    </a:cubicBezTo>
                    <a:cubicBezTo>
                      <a:pt x="0" y="633"/>
                      <a:pt x="0" y="648"/>
                      <a:pt x="6" y="663"/>
                    </a:cubicBezTo>
                    <a:cubicBezTo>
                      <a:pt x="27" y="717"/>
                      <a:pt x="48" y="774"/>
                      <a:pt x="68" y="827"/>
                    </a:cubicBezTo>
                    <a:cubicBezTo>
                      <a:pt x="80" y="857"/>
                      <a:pt x="113" y="863"/>
                      <a:pt x="137" y="842"/>
                    </a:cubicBezTo>
                    <a:cubicBezTo>
                      <a:pt x="143" y="836"/>
                      <a:pt x="149" y="827"/>
                      <a:pt x="155" y="822"/>
                    </a:cubicBezTo>
                    <a:cubicBezTo>
                      <a:pt x="295" y="929"/>
                      <a:pt x="445" y="953"/>
                      <a:pt x="600" y="863"/>
                    </a:cubicBezTo>
                    <a:cubicBezTo>
                      <a:pt x="755" y="774"/>
                      <a:pt x="809" y="630"/>
                      <a:pt x="785" y="457"/>
                    </a:cubicBezTo>
                    <a:cubicBezTo>
                      <a:pt x="794" y="454"/>
                      <a:pt x="803" y="454"/>
                      <a:pt x="812" y="451"/>
                    </a:cubicBezTo>
                    <a:cubicBezTo>
                      <a:pt x="845" y="445"/>
                      <a:pt x="857" y="412"/>
                      <a:pt x="836" y="388"/>
                    </a:cubicBezTo>
                    <a:close/>
                    <a:moveTo>
                      <a:pt x="218" y="194"/>
                    </a:moveTo>
                    <a:cubicBezTo>
                      <a:pt x="191" y="209"/>
                      <a:pt x="158" y="200"/>
                      <a:pt x="143" y="176"/>
                    </a:cubicBezTo>
                    <a:cubicBezTo>
                      <a:pt x="128" y="149"/>
                      <a:pt x="137" y="117"/>
                      <a:pt x="161" y="102"/>
                    </a:cubicBezTo>
                    <a:cubicBezTo>
                      <a:pt x="188" y="87"/>
                      <a:pt x="221" y="96"/>
                      <a:pt x="236" y="123"/>
                    </a:cubicBezTo>
                    <a:cubicBezTo>
                      <a:pt x="251" y="144"/>
                      <a:pt x="242" y="179"/>
                      <a:pt x="218" y="19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2" name="iṡḻîdê">
              <a:extLst>
                <a:ext uri="{FF2B5EF4-FFF2-40B4-BE49-F238E27FC236}">
                  <a16:creationId xmlns:a16="http://schemas.microsoft.com/office/drawing/2014/main" id="{483360CB-8277-4EAA-907D-6E9928FA0B20}"/>
                </a:ext>
              </a:extLst>
            </p:cNvPr>
            <p:cNvGrpSpPr/>
            <p:nvPr/>
          </p:nvGrpSpPr>
          <p:grpSpPr>
            <a:xfrm>
              <a:off x="929306" y="5060772"/>
              <a:ext cx="3157440" cy="497077"/>
              <a:chOff x="929306" y="3191873"/>
              <a:chExt cx="3157440" cy="497077"/>
            </a:xfrm>
          </p:grpSpPr>
          <p:sp>
            <p:nvSpPr>
              <p:cNvPr id="24" name="íşḷíḋè">
                <a:extLst>
                  <a:ext uri="{FF2B5EF4-FFF2-40B4-BE49-F238E27FC236}">
                    <a16:creationId xmlns:a16="http://schemas.microsoft.com/office/drawing/2014/main" id="{E71F9CB8-4F8E-4D3A-879B-50AD2C0DE31A}"/>
                  </a:ext>
                </a:extLst>
              </p:cNvPr>
              <p:cNvSpPr txBox="1"/>
              <p:nvPr/>
            </p:nvSpPr>
            <p:spPr bwMode="auto">
              <a:xfrm>
                <a:off x="1508492" y="3247145"/>
                <a:ext cx="257825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数据统计</a:t>
                </a:r>
                <a:endParaRPr lang="en-US" altLang="zh-CN" sz="2400" b="1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5" name="îşlíḓe">
                <a:extLst>
                  <a:ext uri="{FF2B5EF4-FFF2-40B4-BE49-F238E27FC236}">
                    <a16:creationId xmlns:a16="http://schemas.microsoft.com/office/drawing/2014/main" id="{F5987A94-61CE-40B0-9D73-BEF82E834ADB}"/>
                  </a:ext>
                </a:extLst>
              </p:cNvPr>
              <p:cNvSpPr/>
              <p:nvPr/>
            </p:nvSpPr>
            <p:spPr bwMode="auto">
              <a:xfrm>
                <a:off x="929306" y="3191873"/>
                <a:ext cx="375008" cy="398217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/>
        </p:nvGrpSpPr>
        <p:grpSpPr>
          <a:xfrm>
            <a:off x="-1986344" y="-99058"/>
            <a:ext cx="6981769" cy="6957058"/>
            <a:chOff x="4804858" y="3977648"/>
            <a:chExt cx="1793875" cy="1787526"/>
          </a:xfrm>
          <a:solidFill>
            <a:schemeClr val="bg1">
              <a:lumMod val="85000"/>
              <a:alpha val="20000"/>
            </a:schemeClr>
          </a:solidFill>
        </p:grpSpPr>
        <p:sp>
          <p:nvSpPr>
            <p:cNvPr id="34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代码解析</a:t>
            </a:r>
            <a:endParaRPr lang="zh-CN" altLang="en-US" b="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432124" cy="471882"/>
          </a:xfrm>
        </p:spPr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smtClean="0"/>
              <a:t>Code </a:t>
            </a:r>
            <a:r>
              <a:rPr lang="en-US" altLang="zh-CN" smtClean="0"/>
              <a:t>Analysis</a:t>
            </a:r>
            <a:endParaRPr lang="en-US" altLang="zh-CN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人力资源管理系统开发</a:t>
            </a:r>
            <a:endParaRPr lang="zh-CN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solidFill>
            <a:srgbClr val="01113E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代码解析</a:t>
            </a:r>
            <a:r>
              <a:rPr lang="en-US" altLang="zh-CN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经典代码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9" name="ïṣlíḍé">
            <a:extLst>
              <a:ext uri="{FF2B5EF4-FFF2-40B4-BE49-F238E27FC236}">
                <a16:creationId xmlns:a16="http://schemas.microsoft.com/office/drawing/2014/main" id="{A759F301-DAE5-420B-B250-CB09FEC61B5B}"/>
              </a:ext>
            </a:extLst>
          </p:cNvPr>
          <p:cNvSpPr txBox="1"/>
          <p:nvPr/>
        </p:nvSpPr>
        <p:spPr>
          <a:xfrm>
            <a:off x="669924" y="1293416"/>
            <a:ext cx="4529873" cy="49470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0" name="íSḷïḑe">
            <a:extLst>
              <a:ext uri="{FF2B5EF4-FFF2-40B4-BE49-F238E27FC236}">
                <a16:creationId xmlns:a16="http://schemas.microsoft.com/office/drawing/2014/main" id="{B503BAEC-2EF9-4230-9E86-E470958021CD}"/>
              </a:ext>
            </a:extLst>
          </p:cNvPr>
          <p:cNvSpPr/>
          <p:nvPr/>
        </p:nvSpPr>
        <p:spPr bwMode="gray">
          <a:xfrm>
            <a:off x="669924" y="1600624"/>
            <a:ext cx="4529873" cy="45366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根据</a:t>
            </a:r>
            <a:r>
              <a:rPr lang="zh-CN" altLang="en-US" sz="2400" b="1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登录的不同情况跳转不同身份对应的页面</a:t>
            </a:r>
            <a:endParaRPr lang="en-US" altLang="zh-CN" sz="2400" b="1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isľíḓê">
            <a:extLst>
              <a:ext uri="{FF2B5EF4-FFF2-40B4-BE49-F238E27FC236}">
                <a16:creationId xmlns:a16="http://schemas.microsoft.com/office/drawing/2014/main" id="{994794E0-BA81-4E07-9700-055211CECB72}"/>
              </a:ext>
            </a:extLst>
          </p:cNvPr>
          <p:cNvSpPr/>
          <p:nvPr/>
        </p:nvSpPr>
        <p:spPr bwMode="auto">
          <a:xfrm>
            <a:off x="881967" y="1130300"/>
            <a:ext cx="2795606" cy="326232"/>
          </a:xfrm>
          <a:prstGeom prst="homePlate">
            <a:avLst/>
          </a:prstGeom>
          <a:solidFill>
            <a:srgbClr val="01113E"/>
          </a:solidFill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1600" b="1" kern="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639" y="2947916"/>
            <a:ext cx="3998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代码简洁</a:t>
            </a:r>
            <a:endParaRPr lang="en-US" altLang="zh-CN" sz="2400" b="1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indent="-2857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原理简单</a:t>
            </a:r>
            <a:endParaRPr lang="en-US" altLang="zh-CN" sz="2400" b="1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indent="-2857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满足功能需要</a:t>
            </a:r>
            <a:endParaRPr lang="en-US" altLang="zh-CN" sz="2400" b="1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indent="-2857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完美解决问题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12" y="1988545"/>
            <a:ext cx="6105993" cy="2972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滴水穿石，不是力量大，而是功夫</a:t>
            </a:r>
            <a:r>
              <a:rPr lang="zh-CN" altLang="en-US" smtClean="0"/>
              <a:t>深 </a:t>
            </a:r>
            <a:r>
              <a:rPr lang="en-US" altLang="zh-CN" smtClean="0"/>
              <a:t>——</a:t>
            </a:r>
            <a:r>
              <a:rPr lang="zh-CN" altLang="en-US" smtClean="0"/>
              <a:t>第一小组 </a:t>
            </a:r>
            <a:r>
              <a:rPr lang="en-US" altLang="zh-CN" smtClean="0"/>
              <a:t>HRM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37708"/>
            <a:ext cx="3476190" cy="47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47" y="1237708"/>
            <a:ext cx="3514286" cy="4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343" y="1237708"/>
            <a:ext cx="3457143" cy="48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277" y="1237708"/>
            <a:ext cx="3523809" cy="4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668" y="1261518"/>
            <a:ext cx="3466667" cy="4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53" y="1261518"/>
            <a:ext cx="3485714" cy="47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665" y="1271042"/>
            <a:ext cx="3466667" cy="4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5530" y="1261518"/>
            <a:ext cx="3485714" cy="4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8725" y="1247232"/>
            <a:ext cx="3495238" cy="4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599" y="1237708"/>
            <a:ext cx="3476190" cy="48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83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人力资源管理系统开发</a:t>
            </a:r>
            <a:endParaRPr lang="zh-CN" altLang="en-US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2707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-12700"/>
            <a:ext cx="11531599" cy="6870700"/>
            <a:chOff x="660400" y="-12700"/>
            <a:chExt cx="11531599" cy="6870700"/>
          </a:xfrm>
        </p:grpSpPr>
        <p:sp>
          <p:nvSpPr>
            <p:cNvPr id="6" name="î$lïďè">
              <a:extLst>
                <a:ext uri="{FF2B5EF4-FFF2-40B4-BE49-F238E27FC236}">
                  <a16:creationId xmlns:a16="http://schemas.microsoft.com/office/drawing/2014/main" id="{0A91AA66-B5BF-45E0-A14B-335891183B2E}"/>
                </a:ext>
              </a:extLst>
            </p:cNvPr>
            <p:cNvSpPr/>
            <p:nvPr/>
          </p:nvSpPr>
          <p:spPr>
            <a:xfrm>
              <a:off x="4886540" y="-12700"/>
              <a:ext cx="7305459" cy="68707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lïḑé">
              <a:extLst>
                <a:ext uri="{FF2B5EF4-FFF2-40B4-BE49-F238E27FC236}">
                  <a16:creationId xmlns:a16="http://schemas.microsoft.com/office/drawing/2014/main" id="{67A856E0-8463-42FA-83CE-7ACFA0A58D91}"/>
                </a:ext>
              </a:extLst>
            </p:cNvPr>
            <p:cNvSpPr/>
            <p:nvPr/>
          </p:nvSpPr>
          <p:spPr>
            <a:xfrm>
              <a:off x="660400" y="1819275"/>
              <a:ext cx="5330825" cy="4314825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12700" cap="rnd">
              <a:noFill/>
              <a:prstDash val="solid"/>
              <a:round/>
              <a:headEnd/>
              <a:tailEnd/>
            </a:ln>
            <a:effectLst>
              <a:outerShdw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ṩḷiḑe">
              <a:extLst>
                <a:ext uri="{FF2B5EF4-FFF2-40B4-BE49-F238E27FC236}">
                  <a16:creationId xmlns:a16="http://schemas.microsoft.com/office/drawing/2014/main" id="{575FBA35-F57C-4786-A618-4B36453FB649}"/>
                </a:ext>
              </a:extLst>
            </p:cNvPr>
            <p:cNvSpPr/>
            <p:nvPr/>
          </p:nvSpPr>
          <p:spPr>
            <a:xfrm>
              <a:off x="673100" y="1235759"/>
              <a:ext cx="1270000" cy="507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i="1" dirty="0" smtClean="0">
                  <a:solidFill>
                    <a:srgbClr val="001234"/>
                  </a:solidFill>
                </a:rPr>
                <a:t>Contents</a:t>
              </a:r>
              <a:endParaRPr lang="zh-CN" altLang="en-US" b="1" i="1" dirty="0">
                <a:solidFill>
                  <a:srgbClr val="001234"/>
                </a:solidFill>
              </a:endParaRPr>
            </a:p>
          </p:txBody>
        </p:sp>
        <p:sp>
          <p:nvSpPr>
            <p:cNvPr id="9" name="îšḷiḑe">
              <a:extLst>
                <a:ext uri="{FF2B5EF4-FFF2-40B4-BE49-F238E27FC236}">
                  <a16:creationId xmlns:a16="http://schemas.microsoft.com/office/drawing/2014/main" id="{4DDCEED9-B09C-43F3-854D-22BFC7F1BEFE}"/>
                </a:ext>
              </a:extLst>
            </p:cNvPr>
            <p:cNvSpPr/>
            <p:nvPr/>
          </p:nvSpPr>
          <p:spPr>
            <a:xfrm>
              <a:off x="1833562" y="1452563"/>
              <a:ext cx="114302" cy="114300"/>
            </a:xfrm>
            <a:prstGeom prst="chevron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iṩlíḓe">
              <a:extLst>
                <a:ext uri="{FF2B5EF4-FFF2-40B4-BE49-F238E27FC236}">
                  <a16:creationId xmlns:a16="http://schemas.microsoft.com/office/drawing/2014/main" id="{3C233A5D-634E-4659-A518-79FB96886CAB}"/>
                </a:ext>
              </a:extLst>
            </p:cNvPr>
            <p:cNvSpPr/>
            <p:nvPr/>
          </p:nvSpPr>
          <p:spPr>
            <a:xfrm>
              <a:off x="1915271" y="1452563"/>
              <a:ext cx="114302" cy="114300"/>
            </a:xfrm>
            <a:prstGeom prst="chevron">
              <a:avLst/>
            </a:prstGeom>
            <a:solidFill>
              <a:schemeClr val="accent1">
                <a:alpha val="4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ísliḍè">
              <a:extLst>
                <a:ext uri="{FF2B5EF4-FFF2-40B4-BE49-F238E27FC236}">
                  <a16:creationId xmlns:a16="http://schemas.microsoft.com/office/drawing/2014/main" id="{3AE1D033-DC05-40FB-A5BD-9DE4238C78AF}"/>
                </a:ext>
              </a:extLst>
            </p:cNvPr>
            <p:cNvSpPr/>
            <p:nvPr/>
          </p:nvSpPr>
          <p:spPr>
            <a:xfrm>
              <a:off x="1996980" y="1452563"/>
              <a:ext cx="114302" cy="114300"/>
            </a:xfrm>
            <a:prstGeom prst="chevron">
              <a:avLst/>
            </a:prstGeom>
            <a:solidFill>
              <a:schemeClr val="accent1">
                <a:alpha val="2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iṩľîḋê">
              <a:extLst>
                <a:ext uri="{FF2B5EF4-FFF2-40B4-BE49-F238E27FC236}">
                  <a16:creationId xmlns:a16="http://schemas.microsoft.com/office/drawing/2014/main" id="{34E0D9A6-7D19-4957-B730-816FBD7D07C4}"/>
                </a:ext>
              </a:extLst>
            </p:cNvPr>
            <p:cNvGrpSpPr/>
            <p:nvPr/>
          </p:nvGrpSpPr>
          <p:grpSpPr>
            <a:xfrm>
              <a:off x="778360" y="2356128"/>
              <a:ext cx="4476571" cy="3154084"/>
              <a:chOff x="778360" y="1619188"/>
              <a:chExt cx="4476571" cy="3154084"/>
            </a:xfrm>
          </p:grpSpPr>
          <p:sp>
            <p:nvSpPr>
              <p:cNvPr id="13" name="ïşlïḑè">
                <a:extLst>
                  <a:ext uri="{FF2B5EF4-FFF2-40B4-BE49-F238E27FC236}">
                    <a16:creationId xmlns:a16="http://schemas.microsoft.com/office/drawing/2014/main" id="{653BCCD0-812A-44F1-95E3-D5081CA5BA05}"/>
                  </a:ext>
                </a:extLst>
              </p:cNvPr>
              <p:cNvSpPr/>
              <p:nvPr/>
            </p:nvSpPr>
            <p:spPr>
              <a:xfrm>
                <a:off x="778360" y="1619188"/>
                <a:ext cx="538264" cy="538264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ïšlïḓê">
                <a:extLst>
                  <a:ext uri="{FF2B5EF4-FFF2-40B4-BE49-F238E27FC236}">
                    <a16:creationId xmlns:a16="http://schemas.microsoft.com/office/drawing/2014/main" id="{AD8F4DE3-68F4-4FEC-A7B9-3DDE64FDF34F}"/>
                  </a:ext>
                </a:extLst>
              </p:cNvPr>
              <p:cNvGrpSpPr/>
              <p:nvPr/>
            </p:nvGrpSpPr>
            <p:grpSpPr>
              <a:xfrm>
                <a:off x="778360" y="1660437"/>
                <a:ext cx="4476571" cy="3112835"/>
                <a:chOff x="778360" y="1660437"/>
                <a:chExt cx="4476571" cy="3112835"/>
              </a:xfrm>
            </p:grpSpPr>
            <p:sp>
              <p:nvSpPr>
                <p:cNvPr id="15" name="îSḷïḋe">
                  <a:extLst>
                    <a:ext uri="{FF2B5EF4-FFF2-40B4-BE49-F238E27FC236}">
                      <a16:creationId xmlns:a16="http://schemas.microsoft.com/office/drawing/2014/main" id="{8ED3B6F1-6256-4F51-8B68-88AC2273236A}"/>
                    </a:ext>
                  </a:extLst>
                </p:cNvPr>
                <p:cNvSpPr/>
                <p:nvPr/>
              </p:nvSpPr>
              <p:spPr bwMode="auto">
                <a:xfrm>
                  <a:off x="1421772" y="1660437"/>
                  <a:ext cx="2304306" cy="45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zh-CN" altLang="en-US" sz="2800" dirty="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设计思路</a:t>
                  </a:r>
                  <a:endParaRPr lang="en-US" altLang="zh-CN" sz="28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sp>
              <p:nvSpPr>
                <p:cNvPr id="16" name="iśḷïḓé">
                  <a:extLst>
                    <a:ext uri="{FF2B5EF4-FFF2-40B4-BE49-F238E27FC236}">
                      <a16:creationId xmlns:a16="http://schemas.microsoft.com/office/drawing/2014/main" id="{1CAD7863-24B2-474D-AFDD-90DFBCDD7316}"/>
                    </a:ext>
                  </a:extLst>
                </p:cNvPr>
                <p:cNvSpPr/>
                <p:nvPr/>
              </p:nvSpPr>
              <p:spPr>
                <a:xfrm>
                  <a:off x="778360" y="3363068"/>
                  <a:ext cx="538264" cy="538264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r>
                    <a:rPr lang="en-US" altLang="zh-CN" b="1" dirty="0">
                      <a:solidFill>
                        <a:schemeClr val="bg1"/>
                      </a:solidFill>
                    </a:rPr>
                    <a:t>3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ïṣļiḓè">
                  <a:extLst>
                    <a:ext uri="{FF2B5EF4-FFF2-40B4-BE49-F238E27FC236}">
                      <a16:creationId xmlns:a16="http://schemas.microsoft.com/office/drawing/2014/main" id="{0E288D82-C156-43A2-9B01-5D7BC9B63E58}"/>
                    </a:ext>
                  </a:extLst>
                </p:cNvPr>
                <p:cNvSpPr/>
                <p:nvPr/>
              </p:nvSpPr>
              <p:spPr bwMode="auto">
                <a:xfrm>
                  <a:off x="1421772" y="3404317"/>
                  <a:ext cx="2304306" cy="45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zh-CN" altLang="en-US" sz="2800" dirty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功能演示</a:t>
                  </a:r>
                  <a:endParaRPr lang="en-US" altLang="zh-CN" sz="28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sp>
              <p:nvSpPr>
                <p:cNvPr id="18" name="iṧ1iḍé">
                  <a:extLst>
                    <a:ext uri="{FF2B5EF4-FFF2-40B4-BE49-F238E27FC236}">
                      <a16:creationId xmlns:a16="http://schemas.microsoft.com/office/drawing/2014/main" id="{03A44628-5250-44F3-96CC-D1FF960BDD30}"/>
                    </a:ext>
                  </a:extLst>
                </p:cNvPr>
                <p:cNvSpPr/>
                <p:nvPr/>
              </p:nvSpPr>
              <p:spPr>
                <a:xfrm>
                  <a:off x="778360" y="2491128"/>
                  <a:ext cx="538264" cy="53826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r>
                    <a:rPr lang="en-US" altLang="zh-CN" b="1" dirty="0">
                      <a:solidFill>
                        <a:schemeClr val="bg1"/>
                      </a:solidFill>
                    </a:rPr>
                    <a:t>2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íš1íḋé">
                  <a:extLst>
                    <a:ext uri="{FF2B5EF4-FFF2-40B4-BE49-F238E27FC236}">
                      <a16:creationId xmlns:a16="http://schemas.microsoft.com/office/drawing/2014/main" id="{FB3892D2-E436-423A-B70A-E419DFF6CD6B}"/>
                    </a:ext>
                  </a:extLst>
                </p:cNvPr>
                <p:cNvSpPr/>
                <p:nvPr/>
              </p:nvSpPr>
              <p:spPr bwMode="auto">
                <a:xfrm>
                  <a:off x="1421772" y="2532377"/>
                  <a:ext cx="2304306" cy="45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zh-CN" altLang="en-US" sz="2800" dirty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实际开发</a:t>
                  </a:r>
                  <a:endParaRPr lang="en-US" altLang="zh-CN" sz="28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sp>
              <p:nvSpPr>
                <p:cNvPr id="20" name="ïŝlíḍé">
                  <a:extLst>
                    <a:ext uri="{FF2B5EF4-FFF2-40B4-BE49-F238E27FC236}">
                      <a16:creationId xmlns:a16="http://schemas.microsoft.com/office/drawing/2014/main" id="{3DC8166B-20F1-481A-8676-283F1C92DC4D}"/>
                    </a:ext>
                  </a:extLst>
                </p:cNvPr>
                <p:cNvSpPr/>
                <p:nvPr/>
              </p:nvSpPr>
              <p:spPr>
                <a:xfrm>
                  <a:off x="778360" y="4235008"/>
                  <a:ext cx="538264" cy="53826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r>
                    <a:rPr lang="en-US" altLang="zh-CN" b="1" dirty="0">
                      <a:solidFill>
                        <a:schemeClr val="bg1"/>
                      </a:solidFill>
                    </a:rPr>
                    <a:t>4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íṩliḋè">
                  <a:extLst>
                    <a:ext uri="{FF2B5EF4-FFF2-40B4-BE49-F238E27FC236}">
                      <a16:creationId xmlns:a16="http://schemas.microsoft.com/office/drawing/2014/main" id="{078F4C2E-ED00-4E15-9ED7-8B437CFA3FBA}"/>
                    </a:ext>
                  </a:extLst>
                </p:cNvPr>
                <p:cNvSpPr/>
                <p:nvPr/>
              </p:nvSpPr>
              <p:spPr bwMode="auto">
                <a:xfrm>
                  <a:off x="1421772" y="4276257"/>
                  <a:ext cx="2304306" cy="45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zh-CN" altLang="en-US" sz="280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代码解析</a:t>
                  </a:r>
                  <a:endParaRPr lang="en-US" altLang="zh-CN" sz="28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grpSp>
              <p:nvGrpSpPr>
                <p:cNvPr id="22" name="iṥļiḋè">
                  <a:extLst>
                    <a:ext uri="{FF2B5EF4-FFF2-40B4-BE49-F238E27FC236}">
                      <a16:creationId xmlns:a16="http://schemas.microsoft.com/office/drawing/2014/main" id="{AC12CBFC-8D9C-45E2-AD99-F97985F4861D}"/>
                    </a:ext>
                  </a:extLst>
                </p:cNvPr>
                <p:cNvGrpSpPr/>
                <p:nvPr/>
              </p:nvGrpSpPr>
              <p:grpSpPr>
                <a:xfrm>
                  <a:off x="1540741" y="2324290"/>
                  <a:ext cx="3714190" cy="1743880"/>
                  <a:chOff x="6696635" y="2324290"/>
                  <a:chExt cx="4822265" cy="1743880"/>
                </a:xfrm>
              </p:grpSpPr>
              <p:cxnSp>
                <p:nvCxnSpPr>
                  <p:cNvPr id="23" name="直接连接符 22">
                    <a:extLst>
                      <a:ext uri="{FF2B5EF4-FFF2-40B4-BE49-F238E27FC236}">
                        <a16:creationId xmlns:a16="http://schemas.microsoft.com/office/drawing/2014/main" id="{5B34586B-AB8A-49F5-870E-6BD16FD83FF8}"/>
                      </a:ext>
                    </a:extLst>
                  </p:cNvPr>
                  <p:cNvCxnSpPr/>
                  <p:nvPr/>
                </p:nvCxnSpPr>
                <p:spPr>
                  <a:xfrm>
                    <a:off x="6696635" y="2324290"/>
                    <a:ext cx="4822265" cy="0"/>
                  </a:xfrm>
                  <a:prstGeom prst="line">
                    <a:avLst/>
                  </a:prstGeom>
                  <a:ln w="3175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5EAC8F13-B3CF-43E7-91BB-842613A95724}"/>
                      </a:ext>
                    </a:extLst>
                  </p:cNvPr>
                  <p:cNvCxnSpPr/>
                  <p:nvPr/>
                </p:nvCxnSpPr>
                <p:spPr>
                  <a:xfrm>
                    <a:off x="6696635" y="3196230"/>
                    <a:ext cx="4822265" cy="0"/>
                  </a:xfrm>
                  <a:prstGeom prst="line">
                    <a:avLst/>
                  </a:prstGeom>
                  <a:ln w="3175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3861A5D4-E71F-4D11-96AD-5C563C9A9B57}"/>
                      </a:ext>
                    </a:extLst>
                  </p:cNvPr>
                  <p:cNvCxnSpPr/>
                  <p:nvPr/>
                </p:nvCxnSpPr>
                <p:spPr>
                  <a:xfrm>
                    <a:off x="6696635" y="4068170"/>
                    <a:ext cx="4822265" cy="0"/>
                  </a:xfrm>
                  <a:prstGeom prst="line">
                    <a:avLst/>
                  </a:prstGeom>
                  <a:ln w="3175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9863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>
                <a:latin typeface="Arial Black" panose="020B0A04020102020204" pitchFamily="34" charset="0"/>
              </a:rPr>
              <a:t>Thanks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4800" dirty="0">
                <a:solidFill>
                  <a:schemeClr val="bg1"/>
                </a:solidFill>
              </a:rPr>
              <a:t>- </a:t>
            </a:r>
            <a:r>
              <a:rPr lang="en-US" altLang="zh-CN" dirty="0">
                <a:solidFill>
                  <a:schemeClr val="bg1"/>
                </a:solidFill>
              </a:rPr>
              <a:t>Human Resource Management System 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73100" y="5147537"/>
            <a:ext cx="10845798" cy="310871"/>
          </a:xfrm>
        </p:spPr>
        <p:txBody>
          <a:bodyPr>
            <a:noAutofit/>
          </a:bodyPr>
          <a:lstStyle/>
          <a:p>
            <a:r>
              <a:rPr lang="en-US" altLang="zh-CN" sz="2000" spc="300" smtClean="0"/>
              <a:t>2019-7-16</a:t>
            </a:r>
            <a:endParaRPr lang="en-US" altLang="en-US" sz="2000" spc="3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b="1" spc="3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王彤 徐文文 师普</a:t>
            </a:r>
            <a:endParaRPr lang="en-US" altLang="zh-CN" sz="2800" b="1" spc="3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设计思路</a:t>
            </a:r>
            <a:endParaRPr lang="zh-CN" altLang="en-US" b="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432124" cy="471882"/>
          </a:xfrm>
        </p:spPr>
        <p:txBody>
          <a:bodyPr/>
          <a:lstStyle/>
          <a:p>
            <a:r>
              <a:rPr lang="en-US" altLang="zh-CN" smtClean="0"/>
              <a:t>The </a:t>
            </a:r>
            <a:r>
              <a:rPr lang="en-US" altLang="zh-CN" smtClean="0"/>
              <a:t>design </a:t>
            </a:r>
            <a:r>
              <a:rPr lang="en-US" altLang="zh-CN" dirty="0"/>
              <a:t>of </a:t>
            </a:r>
            <a:r>
              <a:rPr lang="en-US" altLang="zh-CN" dirty="0" smtClean="0"/>
              <a:t>the system </a:t>
            </a:r>
            <a:endParaRPr lang="en-US" altLang="zh-CN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人力资源管理系统开发</a:t>
            </a:r>
            <a:endParaRPr lang="zh-CN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设计思路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活动图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090743" y="109450"/>
            <a:ext cx="6070777" cy="6624798"/>
            <a:chOff x="6210579" y="0"/>
            <a:chExt cx="6070777" cy="6624798"/>
          </a:xfrm>
        </p:grpSpPr>
        <p:pic>
          <p:nvPicPr>
            <p:cNvPr id="4098" name="图片 1" descr="E:\important document\信息系统分析与设计\信息系统分析与设计0330\cc\活动图2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09" b="22029"/>
            <a:stretch/>
          </p:blipFill>
          <p:spPr bwMode="auto">
            <a:xfrm>
              <a:off x="6210579" y="0"/>
              <a:ext cx="6055992" cy="6384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图片 2" descr="E:\important document\信息系统分析与设计\信息系统分析与设计0330\cc\活动图2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985" r="8510" b="-6"/>
            <a:stretch/>
          </p:blipFill>
          <p:spPr bwMode="auto">
            <a:xfrm>
              <a:off x="6210580" y="6378098"/>
              <a:ext cx="6070776" cy="24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2706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85844" y="1560753"/>
            <a:ext cx="4103800" cy="4697757"/>
            <a:chOff x="5160980" y="1513479"/>
            <a:chExt cx="4103800" cy="4697757"/>
          </a:xfrm>
        </p:grpSpPr>
        <p:grpSp>
          <p:nvGrpSpPr>
            <p:cNvPr id="12" name="iṩ1ïḍê"/>
            <p:cNvGrpSpPr/>
            <p:nvPr/>
          </p:nvGrpSpPr>
          <p:grpSpPr>
            <a:xfrm>
              <a:off x="5160980" y="1513479"/>
              <a:ext cx="4103800" cy="2268771"/>
              <a:chOff x="5160980" y="1334687"/>
              <a:chExt cx="4103800" cy="2268771"/>
            </a:xfrm>
          </p:grpSpPr>
          <p:sp>
            <p:nvSpPr>
              <p:cNvPr id="23" name="íSľîďê"/>
              <p:cNvSpPr/>
              <p:nvPr/>
            </p:nvSpPr>
            <p:spPr>
              <a:xfrm>
                <a:off x="5160980" y="1554842"/>
                <a:ext cx="646981" cy="646981"/>
              </a:xfrm>
              <a:prstGeom prst="rect">
                <a:avLst/>
              </a:prstGeom>
              <a:solidFill>
                <a:srgbClr val="01133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îṧlîḑé"/>
              <p:cNvGrpSpPr/>
              <p:nvPr/>
            </p:nvGrpSpPr>
            <p:grpSpPr>
              <a:xfrm>
                <a:off x="5954610" y="1334687"/>
                <a:ext cx="3310170" cy="2268771"/>
                <a:chOff x="8208730" y="2224260"/>
                <a:chExt cx="3310170" cy="2268771"/>
              </a:xfrm>
            </p:grpSpPr>
            <p:sp>
              <p:nvSpPr>
                <p:cNvPr id="25" name="iŝļiḍè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8208730" y="2224260"/>
                  <a:ext cx="331017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3200" b="1" dirty="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应聘者</a:t>
                  </a:r>
                  <a:endParaRPr lang="id-ID" sz="3200" b="1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sp>
              <p:nvSpPr>
                <p:cNvPr id="26" name="íSḻídê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8208730" y="2641886"/>
                  <a:ext cx="3310170" cy="1851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提交注册信息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查看部门信息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查看岗位信息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提交岗位申请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查看通知信息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100" dirty="0" smtClean="0"/>
                </a:p>
                <a:p>
                  <a:pPr>
                    <a:lnSpc>
                      <a:spcPct val="150000"/>
                    </a:lnSpc>
                  </a:pPr>
                  <a:endParaRPr lang="en-US" altLang="zh-CN" sz="1100" dirty="0"/>
                </a:p>
              </p:txBody>
            </p:sp>
          </p:grpSp>
        </p:grpSp>
        <p:grpSp>
          <p:nvGrpSpPr>
            <p:cNvPr id="13" name="íṣľídé"/>
            <p:cNvGrpSpPr/>
            <p:nvPr/>
          </p:nvGrpSpPr>
          <p:grpSpPr>
            <a:xfrm>
              <a:off x="5160980" y="3939911"/>
              <a:ext cx="4103800" cy="2271325"/>
              <a:chOff x="5160980" y="2201805"/>
              <a:chExt cx="4103800" cy="2271325"/>
            </a:xfrm>
          </p:grpSpPr>
          <p:sp>
            <p:nvSpPr>
              <p:cNvPr id="19" name="ïs1ïdé"/>
              <p:cNvSpPr/>
              <p:nvPr/>
            </p:nvSpPr>
            <p:spPr>
              <a:xfrm>
                <a:off x="5160980" y="2421960"/>
                <a:ext cx="646981" cy="646981"/>
              </a:xfrm>
              <a:prstGeom prst="rect">
                <a:avLst/>
              </a:prstGeom>
              <a:solidFill>
                <a:srgbClr val="041743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bg1"/>
                    </a:solidFill>
                  </a:rPr>
                  <a:t>2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" name="iś1îďe"/>
              <p:cNvGrpSpPr/>
              <p:nvPr/>
            </p:nvGrpSpPr>
            <p:grpSpPr>
              <a:xfrm>
                <a:off x="5954610" y="2201805"/>
                <a:ext cx="3310170" cy="2271325"/>
                <a:chOff x="8208730" y="3091378"/>
                <a:chExt cx="3310170" cy="2271325"/>
              </a:xfrm>
            </p:grpSpPr>
            <p:sp>
              <p:nvSpPr>
                <p:cNvPr id="21" name="íSľíḍê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8208730" y="3091378"/>
                  <a:ext cx="331017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3200" b="1" dirty="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人力资源管理员</a:t>
                  </a:r>
                  <a:endParaRPr lang="id-ID" sz="3200" b="1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  <p:sp>
              <p:nvSpPr>
                <p:cNvPr id="22" name="îš1ïḑé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8208730" y="3509004"/>
                  <a:ext cx="3310170" cy="18536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查看员工信息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审核并修改员工状态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增加、修改、删除员工信息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增加、修改、</a:t>
                  </a: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删除</a:t>
                  </a:r>
                  <a:r>
                    <a:rPr lang="zh-CN" altLang="en-US" sz="1600" b="1" dirty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部门</a:t>
                  </a: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信息</a:t>
                  </a:r>
                  <a:endPara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u"/>
                  </a:pPr>
                  <a:r>
                    <a:rPr lang="zh-CN" altLang="en-US" sz="1600" b="1" dirty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增加、修改、</a:t>
                  </a: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删除</a:t>
                  </a:r>
                  <a:r>
                    <a:rPr lang="zh-CN" altLang="en-US" sz="1600" b="1" dirty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岗位</a:t>
                  </a:r>
                  <a:r>
                    <a:rPr lang="zh-CN" altLang="en-US" sz="1600" b="1" dirty="0" smtClean="0"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信息</a:t>
                  </a:r>
                  <a:endParaRPr lang="en-US" altLang="zh-CN" sz="1600" b="1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 smtClean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</p:txBody>
            </p:sp>
          </p:grpSp>
        </p:grpSp>
      </p:grpSp>
      <p:sp>
        <p:nvSpPr>
          <p:cNvPr id="27" name="iŝ1ide"/>
          <p:cNvSpPr/>
          <p:nvPr/>
        </p:nvSpPr>
        <p:spPr>
          <a:xfrm>
            <a:off x="-2926" y="0"/>
            <a:ext cx="381298" cy="6858000"/>
          </a:xfrm>
          <a:prstGeom prst="rect">
            <a:avLst/>
          </a:prstGeom>
          <a:blipFill>
            <a:blip r:embed="rId4"/>
            <a:srcRect/>
            <a:stretch>
              <a:fillRect l="2" t="-114297" r="-2745441" b="-53011"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5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设计思路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用户故事表示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358549"/>
            <a:ext cx="2791527" cy="4881914"/>
          </a:xfrm>
          <a:prstGeom prst="rect">
            <a:avLst/>
          </a:prstGeom>
        </p:spPr>
      </p:pic>
      <p:sp>
        <p:nvSpPr>
          <p:cNvPr id="24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3272702" y="1424334"/>
            <a:ext cx="3727188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solidFill>
                  <a:srgbClr val="00103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人力资源管理员</a:t>
            </a:r>
            <a:endParaRPr lang="id-ID" sz="3600" b="1" dirty="0">
              <a:solidFill>
                <a:srgbClr val="00103C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5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4110899" y="2183892"/>
            <a:ext cx="6404699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我需要审核并查看应聘者申请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6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5787301" y="2981332"/>
            <a:ext cx="6404699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我需要查看全部员工的信息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8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4110898" y="3921755"/>
            <a:ext cx="6404699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我可以修改、删除员工信息</a:t>
            </a:r>
            <a:endParaRPr lang="en-US" altLang="zh-CN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9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4917723" y="4301874"/>
            <a:ext cx="7385752" cy="834642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我可以增加、修改、删除部门信息</a:t>
            </a:r>
            <a:endParaRPr lang="zh-CN" altLang="en-US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4134735" y="5591040"/>
            <a:ext cx="7385752" cy="43961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我可以增加</a:t>
            </a:r>
            <a:r>
              <a:rPr lang="zh-CN" altLang="en-US" sz="3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、修改、删除岗位</a:t>
            </a:r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信息</a:t>
            </a:r>
            <a:endParaRPr lang="en-US" altLang="zh-CN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11" name="2724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015536" y="2098607"/>
            <a:ext cx="9034147" cy="3712240"/>
            <a:chOff x="1710939" y="1833719"/>
            <a:chExt cx="8753605" cy="3596962"/>
          </a:xfrm>
        </p:grpSpPr>
        <p:cxnSp>
          <p:nvCxnSpPr>
            <p:cNvPr id="12" name="直接连接符 11"/>
            <p:cNvCxnSpPr>
              <a:stCxn id="37" idx="3"/>
              <a:endCxn id="18" idx="2"/>
            </p:cNvCxnSpPr>
            <p:nvPr/>
          </p:nvCxnSpPr>
          <p:spPr>
            <a:xfrm flipV="1">
              <a:off x="3854345" y="3621826"/>
              <a:ext cx="1458633" cy="1037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8" idx="6"/>
              <a:endCxn id="34" idx="1"/>
            </p:cNvCxnSpPr>
            <p:nvPr/>
          </p:nvCxnSpPr>
          <p:spPr>
            <a:xfrm>
              <a:off x="6868531" y="3621826"/>
              <a:ext cx="1452607" cy="1037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ŝļîḋê"/>
            <p:cNvSpPr/>
            <p:nvPr/>
          </p:nvSpPr>
          <p:spPr>
            <a:xfrm>
              <a:off x="4437898" y="2067514"/>
              <a:ext cx="1371452" cy="3108625"/>
            </a:xfrm>
            <a:prstGeom prst="arc">
              <a:avLst>
                <a:gd name="adj1" fmla="val 962184"/>
                <a:gd name="adj2" fmla="val 5432290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1465">
                <a:solidFill>
                  <a:schemeClr val="bg1"/>
                </a:solidFill>
              </a:endParaRPr>
            </a:p>
          </p:txBody>
        </p:sp>
        <p:sp>
          <p:nvSpPr>
            <p:cNvPr id="15" name="îŝļïḍé"/>
            <p:cNvSpPr/>
            <p:nvPr/>
          </p:nvSpPr>
          <p:spPr>
            <a:xfrm>
              <a:off x="4437898" y="2067514"/>
              <a:ext cx="1371452" cy="3108625"/>
            </a:xfrm>
            <a:prstGeom prst="arc">
              <a:avLst>
                <a:gd name="adj1" fmla="val 16200000"/>
                <a:gd name="adj2" fmla="val 20517103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1465">
                <a:solidFill>
                  <a:schemeClr val="bg1"/>
                </a:solidFill>
              </a:endParaRPr>
            </a:p>
          </p:txBody>
        </p:sp>
        <p:sp>
          <p:nvSpPr>
            <p:cNvPr id="16" name="î$ľîďè"/>
            <p:cNvSpPr/>
            <p:nvPr/>
          </p:nvSpPr>
          <p:spPr>
            <a:xfrm flipH="1">
              <a:off x="6366136" y="2067514"/>
              <a:ext cx="1371452" cy="3108625"/>
            </a:xfrm>
            <a:prstGeom prst="arc">
              <a:avLst>
                <a:gd name="adj1" fmla="val 16200000"/>
                <a:gd name="adj2" fmla="val 20450314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1465">
                <a:solidFill>
                  <a:schemeClr val="bg1"/>
                </a:solidFill>
              </a:endParaRPr>
            </a:p>
          </p:txBody>
        </p:sp>
        <p:sp>
          <p:nvSpPr>
            <p:cNvPr id="17" name="ïşḻíḓé"/>
            <p:cNvSpPr/>
            <p:nvPr/>
          </p:nvSpPr>
          <p:spPr>
            <a:xfrm flipH="1">
              <a:off x="6366136" y="2067514"/>
              <a:ext cx="1371452" cy="3108625"/>
            </a:xfrm>
            <a:prstGeom prst="arc">
              <a:avLst>
                <a:gd name="adj1" fmla="val 1151936"/>
                <a:gd name="adj2" fmla="val 5432290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3765"/>
              <a:endParaRPr lang="en-US" sz="1465">
                <a:solidFill>
                  <a:schemeClr val="bg1"/>
                </a:solidFill>
              </a:endParaRPr>
            </a:p>
          </p:txBody>
        </p:sp>
        <p:sp>
          <p:nvSpPr>
            <p:cNvPr id="18" name="íṡlïḋé"/>
            <p:cNvSpPr/>
            <p:nvPr/>
          </p:nvSpPr>
          <p:spPr>
            <a:xfrm>
              <a:off x="5312978" y="2841037"/>
              <a:ext cx="1555553" cy="15615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3765"/>
              <a:r>
                <a:rPr lang="zh-CN" altLang="en-US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人力资源管理员</a:t>
              </a:r>
              <a:endParaRPr 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9" name="îşliḓé"/>
            <p:cNvSpPr/>
            <p:nvPr/>
          </p:nvSpPr>
          <p:spPr bwMode="auto">
            <a:xfrm>
              <a:off x="7044939" y="4933165"/>
              <a:ext cx="1462881" cy="497516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查询</a:t>
              </a:r>
              <a:endParaRPr lang="en-US" sz="2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0" name="iS1ïḓê"/>
            <p:cNvSpPr/>
            <p:nvPr/>
          </p:nvSpPr>
          <p:spPr bwMode="auto">
            <a:xfrm>
              <a:off x="7044939" y="1833719"/>
              <a:ext cx="1462881" cy="497516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删除</a:t>
              </a:r>
              <a:endParaRPr lang="en-US" sz="2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1" name="îṣ1îḋê"/>
            <p:cNvSpPr/>
            <p:nvPr/>
          </p:nvSpPr>
          <p:spPr bwMode="auto">
            <a:xfrm>
              <a:off x="3667664" y="4933165"/>
              <a:ext cx="1462881" cy="497516"/>
            </a:xfrm>
            <a:prstGeom prst="round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修改</a:t>
              </a:r>
              <a:endParaRPr lang="en-US" sz="2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2" name="ïŝľiḑè"/>
            <p:cNvSpPr/>
            <p:nvPr/>
          </p:nvSpPr>
          <p:spPr bwMode="auto">
            <a:xfrm>
              <a:off x="3667664" y="1833719"/>
              <a:ext cx="1462881" cy="497516"/>
            </a:xfrm>
            <a:prstGeom prst="round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增加</a:t>
              </a:r>
              <a:endParaRPr lang="en-US" sz="2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grpSp>
          <p:nvGrpSpPr>
            <p:cNvPr id="27" name="işḷiḍê"/>
            <p:cNvGrpSpPr/>
            <p:nvPr/>
          </p:nvGrpSpPr>
          <p:grpSpPr>
            <a:xfrm>
              <a:off x="1710939" y="2831455"/>
              <a:ext cx="2143406" cy="1601490"/>
              <a:chOff x="1710939" y="2831455"/>
              <a:chExt cx="2143406" cy="1601490"/>
            </a:xfrm>
          </p:grpSpPr>
          <p:sp>
            <p:nvSpPr>
              <p:cNvPr id="35" name="îSḷíḋe"/>
              <p:cNvSpPr/>
              <p:nvPr/>
            </p:nvSpPr>
            <p:spPr bwMode="auto">
              <a:xfrm>
                <a:off x="1710939" y="2831455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员工信息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36" name="íŝľîdê"/>
              <p:cNvSpPr/>
              <p:nvPr/>
            </p:nvSpPr>
            <p:spPr bwMode="auto">
              <a:xfrm>
                <a:off x="1710939" y="3967159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部门信息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37" name="íš1îďé"/>
              <p:cNvSpPr/>
              <p:nvPr/>
            </p:nvSpPr>
            <p:spPr bwMode="auto">
              <a:xfrm>
                <a:off x="1710939" y="3399308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岗位信息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grpSp>
          <p:nvGrpSpPr>
            <p:cNvPr id="31" name="îŝḷíde"/>
            <p:cNvGrpSpPr/>
            <p:nvPr/>
          </p:nvGrpSpPr>
          <p:grpSpPr>
            <a:xfrm>
              <a:off x="8321138" y="2831455"/>
              <a:ext cx="2143406" cy="1601490"/>
              <a:chOff x="1710939" y="2831455"/>
              <a:chExt cx="2143406" cy="1601490"/>
            </a:xfrm>
          </p:grpSpPr>
          <p:sp>
            <p:nvSpPr>
              <p:cNvPr id="32" name="íśḷïḍé"/>
              <p:cNvSpPr/>
              <p:nvPr/>
            </p:nvSpPr>
            <p:spPr bwMode="auto">
              <a:xfrm>
                <a:off x="1710939" y="2831455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申请状态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33" name="îśḷiḑé"/>
              <p:cNvSpPr/>
              <p:nvPr/>
            </p:nvSpPr>
            <p:spPr bwMode="auto">
              <a:xfrm>
                <a:off x="1710939" y="3967159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kern="0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申请统计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34" name="iṥļíḋé"/>
              <p:cNvSpPr/>
              <p:nvPr/>
            </p:nvSpPr>
            <p:spPr bwMode="auto">
              <a:xfrm>
                <a:off x="1710939" y="3399308"/>
                <a:ext cx="2143406" cy="4657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申请审核</a:t>
                </a:r>
                <a:endParaRPr lang="en-US" altLang="zh-CN" sz="2400" b="1" kern="0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27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设计思路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用户故事表示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r="30495"/>
          <a:stretch/>
        </p:blipFill>
        <p:spPr>
          <a:xfrm>
            <a:off x="1142891" y="283779"/>
            <a:ext cx="2412124" cy="6574221"/>
          </a:xfrm>
          <a:prstGeom prst="rect">
            <a:avLst/>
          </a:prstGeom>
        </p:spPr>
      </p:pic>
      <p:sp>
        <p:nvSpPr>
          <p:cNvPr id="9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3272702" y="1424334"/>
            <a:ext cx="3727188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>
                <a:solidFill>
                  <a:srgbClr val="00103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应聘者</a:t>
            </a:r>
            <a:endParaRPr lang="id-ID" sz="3600" b="1" dirty="0">
              <a:solidFill>
                <a:srgbClr val="00103C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3797540" y="2370509"/>
            <a:ext cx="6404699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首先我需要提交注册信息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2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5029200" y="3073049"/>
            <a:ext cx="6916955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然后我需要查看公司的部门信息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3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5919828" y="3885155"/>
            <a:ext cx="6650544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查看公司的岗位招聘信息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4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4390573" y="4623670"/>
            <a:ext cx="6650544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我需要提交我的岗位申请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íSľíḍ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6298201" y="5362185"/>
            <a:ext cx="6650544" cy="41762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600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我需要查看我的应聘状态</a:t>
            </a:r>
            <a:endParaRPr lang="id-ID" sz="36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7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设计思路</a:t>
            </a:r>
            <a:r>
              <a:rPr lang="en-US" altLang="zh-CN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开发工具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69924" y="1428809"/>
            <a:ext cx="11156815" cy="4853650"/>
            <a:chOff x="660400" y="1246169"/>
            <a:chExt cx="11156815" cy="4853650"/>
          </a:xfrm>
        </p:grpSpPr>
        <p:grpSp>
          <p:nvGrpSpPr>
            <p:cNvPr id="7" name="2670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0400" y="1247775"/>
              <a:ext cx="11156815" cy="4768850"/>
              <a:chOff x="660400" y="1247775"/>
              <a:chExt cx="11156815" cy="4768850"/>
            </a:xfrm>
          </p:grpSpPr>
          <p:sp>
            <p:nvSpPr>
              <p:cNvPr id="8" name="í$ḻíďe"/>
              <p:cNvSpPr/>
              <p:nvPr/>
            </p:nvSpPr>
            <p:spPr>
              <a:xfrm>
                <a:off x="6745177" y="1916752"/>
                <a:ext cx="2461885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工具：</a:t>
                </a:r>
                <a:r>
                  <a:rPr lang="en-US" altLang="zh-CN" b="1" dirty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Visio</a:t>
                </a:r>
              </a:p>
            </p:txBody>
          </p:sp>
          <p:sp>
            <p:nvSpPr>
              <p:cNvPr id="9" name="îśľide"/>
              <p:cNvSpPr/>
              <p:nvPr/>
            </p:nvSpPr>
            <p:spPr>
              <a:xfrm>
                <a:off x="6745177" y="1247775"/>
                <a:ext cx="2461885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框架：</a:t>
                </a:r>
                <a:r>
                  <a:rPr lang="en-US" altLang="zh-CN" b="1" dirty="0" err="1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BootStrap</a:t>
                </a:r>
                <a:endParaRPr b="1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0" name="iṥḷïḍé"/>
              <p:cNvSpPr/>
              <p:nvPr/>
            </p:nvSpPr>
            <p:spPr>
              <a:xfrm>
                <a:off x="6745177" y="2585729"/>
                <a:ext cx="2461885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r" defTabSz="914354"/>
                <a:r>
                  <a:rPr lang="zh-CN" altLang="en-US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工具：</a:t>
                </a:r>
                <a:r>
                  <a:rPr lang="en-US" altLang="zh-CN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Dreamweaver</a:t>
                </a:r>
                <a:endParaRPr lang="en-US" altLang="zh-CN" b="1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1" name="ïsľïďè"/>
              <p:cNvSpPr/>
              <p:nvPr/>
            </p:nvSpPr>
            <p:spPr>
              <a:xfrm>
                <a:off x="6586733" y="4774240"/>
                <a:ext cx="2620330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数据库：</a:t>
                </a:r>
                <a:r>
                  <a:rPr lang="en-US" altLang="zh-CN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MySQL</a:t>
                </a:r>
                <a:endParaRPr lang="en-US" altLang="zh-CN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2" name="i$ḷidê"/>
              <p:cNvSpPr/>
              <p:nvPr/>
            </p:nvSpPr>
            <p:spPr>
              <a:xfrm>
                <a:off x="6745177" y="4105263"/>
                <a:ext cx="2461885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语言：</a:t>
                </a:r>
                <a:r>
                  <a:rPr lang="en-US" altLang="zh-CN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Java</a:t>
                </a:r>
                <a:endParaRPr lang="en-US" altLang="zh-CN" b="1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3" name="ïṡḷiḓê"/>
              <p:cNvSpPr/>
              <p:nvPr/>
            </p:nvSpPr>
            <p:spPr>
              <a:xfrm>
                <a:off x="6745177" y="5443217"/>
                <a:ext cx="2461885" cy="573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工具：</a:t>
                </a:r>
                <a:r>
                  <a:rPr lang="en-US" altLang="zh-CN" b="1" dirty="0" smtClean="0">
                    <a:solidFill>
                      <a:schemeClr val="tx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IDEA</a:t>
                </a:r>
                <a:endParaRPr lang="en-US" altLang="zh-CN" b="1" dirty="0">
                  <a:solidFill>
                    <a:schemeClr val="tx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4" name="í$ļiḓe"/>
              <p:cNvSpPr/>
              <p:nvPr/>
            </p:nvSpPr>
            <p:spPr>
              <a:xfrm>
                <a:off x="660400" y="3345496"/>
                <a:ext cx="2102500" cy="573408"/>
              </a:xfrm>
              <a:prstGeom prst="round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开发工具</a:t>
                </a:r>
                <a:endParaRPr lang="en-US" altLang="zh-CN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5" name="iṥlíḑè"/>
              <p:cNvSpPr/>
              <p:nvPr/>
            </p:nvSpPr>
            <p:spPr>
              <a:xfrm>
                <a:off x="3410769" y="1916752"/>
                <a:ext cx="2102500" cy="573408"/>
              </a:xfrm>
              <a:prstGeom prst="roundRect">
                <a:avLst/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 smtClean="0">
                    <a:solidFill>
                      <a:schemeClr val="accent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前端开发</a:t>
                </a:r>
                <a:endParaRPr lang="en-US" altLang="zh-CN" b="1" dirty="0">
                  <a:solidFill>
                    <a:schemeClr val="accent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6" name="ïŝlïḑê"/>
              <p:cNvSpPr/>
              <p:nvPr/>
            </p:nvSpPr>
            <p:spPr>
              <a:xfrm>
                <a:off x="3410769" y="4774240"/>
                <a:ext cx="2102500" cy="573408"/>
              </a:xfrm>
              <a:prstGeom prst="roundRect">
                <a:avLst/>
              </a:prstGeom>
              <a:pattFill prst="dkUpDiag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C572A759-6A51-4108-AA02-DFA0A04FC94B}">
  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zh-CN" altLang="en-US" b="1" dirty="0" smtClean="0">
                    <a:solidFill>
                      <a:schemeClr val="accent1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后端开发</a:t>
                </a:r>
                <a:endParaRPr lang="en-US" altLang="zh-CN" b="1" dirty="0">
                  <a:solidFill>
                    <a:schemeClr val="accent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7" name="íṣlíḍê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250420" y="1328966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响应式、框架清晰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8" name="íṩ1îḋ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250420" y="2645232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可</a:t>
                </a: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实时预览，代码提示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9" name="ísḷïḑe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328015" y="1967499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界面原型设计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0" name="iṣľiḓ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250420" y="4186454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有</a:t>
                </a:r>
                <a:r>
                  <a:rPr lang="en-US" altLang="zh-CN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Java</a:t>
                </a: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语言基础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1" name="iŝļiḍ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250420" y="4855431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体积小，容易配置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2" name="îSḻïḓe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250420" y="5524408"/>
                <a:ext cx="2489200" cy="41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集成强大、智能提示</a:t>
                </a:r>
                <a:endParaRPr lang="en-US" altLang="zh-CN" sz="16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cxnSp>
            <p:nvCxnSpPr>
              <p:cNvPr id="23" name="肘形连接符 22">
                <a:extLst>
                  <a:ext uri="{FF2B5EF4-FFF2-40B4-BE49-F238E27FC236}">
                    <a16:creationId xmlns:a16="http://schemas.microsoft.com/office/drawing/2014/main" id="{3A5BC5C8-39E2-44E9-9DC4-2913E135C4D5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2762900" y="2203456"/>
                <a:ext cx="647869" cy="1428744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肘形连接符 23">
                <a:extLst>
                  <a:ext uri="{FF2B5EF4-FFF2-40B4-BE49-F238E27FC236}">
                    <a16:creationId xmlns:a16="http://schemas.microsoft.com/office/drawing/2014/main" id="{B82B6262-0D08-4029-8612-15E885D792CB}"/>
                  </a:ext>
                </a:extLst>
              </p:cNvPr>
              <p:cNvCxnSpPr>
                <a:cxnSpLocks/>
                <a:stCxn id="14" idx="3"/>
                <a:endCxn id="16" idx="1"/>
              </p:cNvCxnSpPr>
              <p:nvPr/>
            </p:nvCxnSpPr>
            <p:spPr>
              <a:xfrm>
                <a:off x="2762900" y="3632200"/>
                <a:ext cx="647869" cy="1428744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肘形连接符 24">
                <a:extLst>
                  <a:ext uri="{FF2B5EF4-FFF2-40B4-BE49-F238E27FC236}">
                    <a16:creationId xmlns:a16="http://schemas.microsoft.com/office/drawing/2014/main" id="{3A06CE54-D6C9-4C7A-9530-32D1091ED342}"/>
                  </a:ext>
                </a:extLst>
              </p:cNvPr>
              <p:cNvCxnSpPr>
                <a:cxnSpLocks/>
                <a:stCxn id="15" idx="3"/>
                <a:endCxn id="31" idx="2"/>
              </p:cNvCxnSpPr>
              <p:nvPr/>
            </p:nvCxnSpPr>
            <p:spPr>
              <a:xfrm flipV="1">
                <a:off x="5513269" y="1532872"/>
                <a:ext cx="982396" cy="670584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AED81AF-4F62-454F-B05F-39A154A5FCC7}"/>
                  </a:ext>
                </a:extLst>
              </p:cNvPr>
              <p:cNvCxnSpPr>
                <a:cxnSpLocks/>
                <a:stCxn id="15" idx="3"/>
                <a:endCxn id="32" idx="2"/>
              </p:cNvCxnSpPr>
              <p:nvPr/>
            </p:nvCxnSpPr>
            <p:spPr>
              <a:xfrm>
                <a:off x="5513269" y="2203456"/>
                <a:ext cx="982396" cy="0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肘形连接符 26">
                <a:extLst>
                  <a:ext uri="{FF2B5EF4-FFF2-40B4-BE49-F238E27FC236}">
                    <a16:creationId xmlns:a16="http://schemas.microsoft.com/office/drawing/2014/main" id="{B4B9E4C5-1DD2-4052-9B18-3EC5CA28CA4F}"/>
                  </a:ext>
                </a:extLst>
              </p:cNvPr>
              <p:cNvCxnSpPr>
                <a:cxnSpLocks/>
                <a:stCxn id="15" idx="3"/>
                <a:endCxn id="33" idx="2"/>
              </p:cNvCxnSpPr>
              <p:nvPr/>
            </p:nvCxnSpPr>
            <p:spPr>
              <a:xfrm>
                <a:off x="5513269" y="2203456"/>
                <a:ext cx="982396" cy="668977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3F6027C0-395A-4C8F-B5E4-60DA9261250A}"/>
                  </a:ext>
                </a:extLst>
              </p:cNvPr>
              <p:cNvCxnSpPr>
                <a:cxnSpLocks/>
                <a:stCxn id="16" idx="3"/>
                <a:endCxn id="34" idx="2"/>
              </p:cNvCxnSpPr>
              <p:nvPr/>
            </p:nvCxnSpPr>
            <p:spPr>
              <a:xfrm flipV="1">
                <a:off x="5513269" y="4391967"/>
                <a:ext cx="982396" cy="668977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15E3320C-7BA9-45F3-8776-CBCA4F3C30BF}"/>
                  </a:ext>
                </a:extLst>
              </p:cNvPr>
              <p:cNvCxnSpPr>
                <a:cxnSpLocks/>
                <a:stCxn id="16" idx="3"/>
                <a:endCxn id="35" idx="2"/>
              </p:cNvCxnSpPr>
              <p:nvPr/>
            </p:nvCxnSpPr>
            <p:spPr>
              <a:xfrm>
                <a:off x="5513269" y="5060944"/>
                <a:ext cx="982396" cy="0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肘形连接符 29">
                <a:extLst>
                  <a:ext uri="{FF2B5EF4-FFF2-40B4-BE49-F238E27FC236}">
                    <a16:creationId xmlns:a16="http://schemas.microsoft.com/office/drawing/2014/main" id="{CAD3298D-EA75-4A76-8BCB-FB4D39B74560}"/>
                  </a:ext>
                </a:extLst>
              </p:cNvPr>
              <p:cNvCxnSpPr>
                <a:cxnSpLocks/>
                <a:stCxn id="16" idx="3"/>
                <a:endCxn id="36" idx="2"/>
              </p:cNvCxnSpPr>
              <p:nvPr/>
            </p:nvCxnSpPr>
            <p:spPr>
              <a:xfrm>
                <a:off x="5513269" y="5060944"/>
                <a:ext cx="982396" cy="668977"/>
              </a:xfrm>
              <a:prstGeom prst="bentConnector3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îšḷïḓe">
                <a:extLst>
                  <a:ext uri="{FF2B5EF4-FFF2-40B4-BE49-F238E27FC236}">
                    <a16:creationId xmlns:a16="http://schemas.microsoft.com/office/drawing/2014/main" id="{229F06AD-EBDF-44FF-AC0C-C0A48B204F91}"/>
                  </a:ext>
                </a:extLst>
              </p:cNvPr>
              <p:cNvSpPr/>
              <p:nvPr/>
            </p:nvSpPr>
            <p:spPr>
              <a:xfrm>
                <a:off x="6495665" y="1283360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iṩlîďè">
                <a:extLst>
                  <a:ext uri="{FF2B5EF4-FFF2-40B4-BE49-F238E27FC236}">
                    <a16:creationId xmlns:a16="http://schemas.microsoft.com/office/drawing/2014/main" id="{6541782D-22A2-4D1D-A478-35EEE9615A06}"/>
                  </a:ext>
                </a:extLst>
              </p:cNvPr>
              <p:cNvSpPr/>
              <p:nvPr/>
            </p:nvSpPr>
            <p:spPr>
              <a:xfrm>
                <a:off x="6495665" y="1953944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îş1ïḓê">
                <a:extLst>
                  <a:ext uri="{FF2B5EF4-FFF2-40B4-BE49-F238E27FC236}">
                    <a16:creationId xmlns:a16="http://schemas.microsoft.com/office/drawing/2014/main" id="{B52461D0-6822-452F-9C12-4C7A411AD74A}"/>
                  </a:ext>
                </a:extLst>
              </p:cNvPr>
              <p:cNvSpPr/>
              <p:nvPr/>
            </p:nvSpPr>
            <p:spPr>
              <a:xfrm>
                <a:off x="6495665" y="2622921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4" name="ísḻïḋê">
                <a:extLst>
                  <a:ext uri="{FF2B5EF4-FFF2-40B4-BE49-F238E27FC236}">
                    <a16:creationId xmlns:a16="http://schemas.microsoft.com/office/drawing/2014/main" id="{747FFEED-815F-44E0-BBCC-048E5B127663}"/>
                  </a:ext>
                </a:extLst>
              </p:cNvPr>
              <p:cNvSpPr/>
              <p:nvPr/>
            </p:nvSpPr>
            <p:spPr>
              <a:xfrm>
                <a:off x="6495665" y="4142455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5" name="is1ïďe">
                <a:extLst>
                  <a:ext uri="{FF2B5EF4-FFF2-40B4-BE49-F238E27FC236}">
                    <a16:creationId xmlns:a16="http://schemas.microsoft.com/office/drawing/2014/main" id="{EB39F5EA-DC63-402A-AD5B-4204117A75B3}"/>
                  </a:ext>
                </a:extLst>
              </p:cNvPr>
              <p:cNvSpPr/>
              <p:nvPr/>
            </p:nvSpPr>
            <p:spPr>
              <a:xfrm>
                <a:off x="6495665" y="4811432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6" name="ïṣľîḋé">
                <a:extLst>
                  <a:ext uri="{FF2B5EF4-FFF2-40B4-BE49-F238E27FC236}">
                    <a16:creationId xmlns:a16="http://schemas.microsoft.com/office/drawing/2014/main" id="{52F68619-473B-44BC-9DE6-B10CA3D897CA}"/>
                  </a:ext>
                </a:extLst>
              </p:cNvPr>
              <p:cNvSpPr/>
              <p:nvPr/>
            </p:nvSpPr>
            <p:spPr>
              <a:xfrm>
                <a:off x="6495665" y="5480409"/>
                <a:ext cx="499024" cy="499024"/>
              </a:xfrm>
              <a:prstGeom prst="ellipse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8575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972" y="1246169"/>
              <a:ext cx="609655" cy="575014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183" y="2564604"/>
              <a:ext cx="618842" cy="618842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1" y="5419215"/>
              <a:ext cx="651146" cy="680604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379" y="4100264"/>
              <a:ext cx="575310" cy="54121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582" y="1884120"/>
              <a:ext cx="614045" cy="61404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598" y="4729692"/>
              <a:ext cx="590091" cy="569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8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实际开发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2552" y="4305568"/>
            <a:ext cx="4432124" cy="471882"/>
          </a:xfrm>
        </p:spPr>
        <p:txBody>
          <a:bodyPr/>
          <a:lstStyle/>
          <a:p>
            <a:r>
              <a:rPr lang="en-US" altLang="zh-CN" dirty="0" smtClean="0"/>
              <a:t>The Practical </a:t>
            </a:r>
            <a:r>
              <a:rPr lang="en-US" altLang="zh-CN" dirty="0"/>
              <a:t>development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人力资源管理系统开发</a:t>
            </a:r>
            <a:endParaRPr lang="zh-CN" altLang="en-US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solidFill>
            <a:srgbClr val="01113E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搭建数据库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04" y="1344597"/>
            <a:ext cx="7948913" cy="4681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组合 20"/>
          <p:cNvGrpSpPr/>
          <p:nvPr/>
        </p:nvGrpSpPr>
        <p:grpSpPr>
          <a:xfrm>
            <a:off x="439625" y="1677161"/>
            <a:ext cx="4103800" cy="4016439"/>
            <a:chOff x="230075" y="1132968"/>
            <a:chExt cx="4103800" cy="4016439"/>
          </a:xfrm>
        </p:grpSpPr>
        <p:grpSp>
          <p:nvGrpSpPr>
            <p:cNvPr id="8" name="2706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230075" y="1132968"/>
              <a:ext cx="4103800" cy="2921073"/>
              <a:chOff x="5160980" y="1295484"/>
              <a:chExt cx="4103800" cy="2921073"/>
            </a:xfrm>
          </p:grpSpPr>
          <p:grpSp>
            <p:nvGrpSpPr>
              <p:cNvPr id="9" name="iṩ1ïḍê"/>
              <p:cNvGrpSpPr/>
              <p:nvPr/>
            </p:nvGrpSpPr>
            <p:grpSpPr>
              <a:xfrm>
                <a:off x="5160980" y="1295484"/>
                <a:ext cx="4103800" cy="646981"/>
                <a:chOff x="5160980" y="1116692"/>
                <a:chExt cx="4103800" cy="646981"/>
              </a:xfrm>
            </p:grpSpPr>
            <p:sp>
              <p:nvSpPr>
                <p:cNvPr id="15" name="íSľîďê"/>
                <p:cNvSpPr/>
                <p:nvPr/>
              </p:nvSpPr>
              <p:spPr>
                <a:xfrm>
                  <a:off x="5160980" y="1116692"/>
                  <a:ext cx="646981" cy="646981"/>
                </a:xfrm>
                <a:prstGeom prst="rect">
                  <a:avLst/>
                </a:prstGeom>
                <a:solidFill>
                  <a:srgbClr val="01133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r>
                    <a:rPr lang="en-US" altLang="zh-CN" sz="2000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iŝļiḍè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5954610" y="1343675"/>
                  <a:ext cx="331017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3200" b="1" dirty="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设计数据库</a:t>
                  </a:r>
                  <a:endParaRPr lang="id-ID" sz="3200" b="1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</p:grpSp>
          <p:grpSp>
            <p:nvGrpSpPr>
              <p:cNvPr id="10" name="íṣľídé"/>
              <p:cNvGrpSpPr/>
              <p:nvPr/>
            </p:nvGrpSpPr>
            <p:grpSpPr>
              <a:xfrm>
                <a:off x="5160980" y="3569576"/>
                <a:ext cx="4030475" cy="646981"/>
                <a:chOff x="5160980" y="1831470"/>
                <a:chExt cx="4030475" cy="646981"/>
              </a:xfrm>
            </p:grpSpPr>
            <p:sp>
              <p:nvSpPr>
                <p:cNvPr id="11" name="ïs1ïdé"/>
                <p:cNvSpPr/>
                <p:nvPr/>
              </p:nvSpPr>
              <p:spPr>
                <a:xfrm>
                  <a:off x="5160980" y="1831470"/>
                  <a:ext cx="646981" cy="646981"/>
                </a:xfrm>
                <a:prstGeom prst="rect">
                  <a:avLst/>
                </a:prstGeom>
                <a:solidFill>
                  <a:srgbClr val="041743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r>
                    <a:rPr lang="en-US" altLang="zh-CN" sz="2000" b="1" dirty="0">
                      <a:solidFill>
                        <a:schemeClr val="bg1"/>
                      </a:solidFill>
                    </a:rPr>
                    <a:t>2</a:t>
                  </a:r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íSľíḍê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5881285" y="2060827"/>
                  <a:ext cx="331017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3200" b="1" dirty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生成</a:t>
                  </a:r>
                  <a:r>
                    <a:rPr lang="zh-CN" altLang="en-US" sz="3200" b="1" dirty="0" smtClean="0">
                      <a:latin typeface="方正粗黑宋简体" panose="02000000000000000000" pitchFamily="2" charset="-122"/>
                      <a:ea typeface="方正粗黑宋简体" panose="02000000000000000000" pitchFamily="2" charset="-122"/>
                    </a:rPr>
                    <a:t>数据库</a:t>
                  </a:r>
                  <a:endParaRPr lang="id-ID" sz="3200" b="1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endParaRPr>
                </a:p>
              </p:txBody>
            </p:sp>
          </p:grpSp>
        </p:grpSp>
        <p:sp>
          <p:nvSpPr>
            <p:cNvPr id="19" name="ïs1ïdé"/>
            <p:cNvSpPr/>
            <p:nvPr/>
          </p:nvSpPr>
          <p:spPr>
            <a:xfrm>
              <a:off x="230075" y="4502426"/>
              <a:ext cx="646981" cy="646981"/>
            </a:xfrm>
            <a:prstGeom prst="rect">
              <a:avLst/>
            </a:prstGeom>
            <a:solidFill>
              <a:srgbClr val="041743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Sľíḍê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950380" y="4731783"/>
              <a:ext cx="3310170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3200" b="1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连接数据库</a:t>
              </a:r>
              <a:endParaRPr lang="id-ID" sz="3200" b="1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90405" y="2336730"/>
            <a:ext cx="2324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1. </a:t>
            </a:r>
            <a:r>
              <a:rPr lang="zh-CN" altLang="en-US" sz="200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登录</a:t>
            </a:r>
            <a:r>
              <a:rPr lang="zh-CN" altLang="en-US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信息表</a:t>
            </a:r>
            <a:endParaRPr lang="en-US" altLang="zh-CN" sz="20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en-US" altLang="zh-CN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</a:t>
            </a:r>
            <a:r>
              <a:rPr lang="zh-CN" altLang="en-US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员工信息表</a:t>
            </a:r>
            <a:endParaRPr lang="en-US" altLang="zh-CN" sz="20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en-US" altLang="zh-CN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3.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离职员工信息</a:t>
            </a:r>
            <a:r>
              <a:rPr lang="zh-CN" altLang="en-US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表</a:t>
            </a:r>
            <a:endParaRPr lang="en-US" altLang="zh-CN" sz="20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4</a:t>
            </a:r>
            <a:r>
              <a:rPr lang="en-US" altLang="zh-CN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  <a:r>
              <a:rPr lang="zh-CN" altLang="en-US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部门信息表</a:t>
            </a:r>
            <a:endParaRPr lang="en-US" altLang="zh-CN" sz="200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en-US" altLang="zh-CN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5.</a:t>
            </a:r>
            <a:r>
              <a:rPr lang="zh-CN" altLang="en-US" sz="20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岗位信息表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6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0d3cda4-204e-41b5-a3cf-bf175a3fbe6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6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70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6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1234"/>
      </a:accent1>
      <a:accent2>
        <a:srgbClr val="052B7F"/>
      </a:accent2>
      <a:accent3>
        <a:srgbClr val="00859D"/>
      </a:accent3>
      <a:accent4>
        <a:srgbClr val="28384F"/>
      </a:accent4>
      <a:accent5>
        <a:srgbClr val="535F70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1234"/>
    </a:accent1>
    <a:accent2>
      <a:srgbClr val="052B7F"/>
    </a:accent2>
    <a:accent3>
      <a:srgbClr val="00859D"/>
    </a:accent3>
    <a:accent4>
      <a:srgbClr val="28384F"/>
    </a:accent4>
    <a:accent5>
      <a:srgbClr val="535F70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1234"/>
    </a:accent1>
    <a:accent2>
      <a:srgbClr val="052B7F"/>
    </a:accent2>
    <a:accent3>
      <a:srgbClr val="00859D"/>
    </a:accent3>
    <a:accent4>
      <a:srgbClr val="28384F"/>
    </a:accent4>
    <a:accent5>
      <a:srgbClr val="535F70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1043</TotalTime>
  <Words>485</Words>
  <Application>Microsoft Office PowerPoint</Application>
  <PresentationFormat>宽屏</PresentationFormat>
  <Paragraphs>145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宋体</vt:lpstr>
      <vt:lpstr>方正宋刻本秀楷简体</vt:lpstr>
      <vt:lpstr>Times New Roman</vt:lpstr>
      <vt:lpstr>微软雅黑</vt:lpstr>
      <vt:lpstr>Calibri</vt:lpstr>
      <vt:lpstr>Wingdings</vt:lpstr>
      <vt:lpstr>Arial</vt:lpstr>
      <vt:lpstr>方正粗黑宋简体</vt:lpstr>
      <vt:lpstr>Impact</vt:lpstr>
      <vt:lpstr>华文新魏</vt:lpstr>
      <vt:lpstr>Microsoft YaHei UI</vt:lpstr>
      <vt:lpstr>微软雅黑</vt:lpstr>
      <vt:lpstr>Arial Black</vt:lpstr>
      <vt:lpstr>主题5</vt:lpstr>
      <vt:lpstr>think-cell Slide</vt:lpstr>
      <vt:lpstr>The first Group® 人力资源管理系统开发 - Human Resource Management System -</vt:lpstr>
      <vt:lpstr>人力资源管理系统开发</vt:lpstr>
      <vt:lpstr>设计思路</vt:lpstr>
      <vt:lpstr>设计思路——活动图</vt:lpstr>
      <vt:lpstr>设计思路——用户故事表示</vt:lpstr>
      <vt:lpstr>设计思路——用户故事表示</vt:lpstr>
      <vt:lpstr>设计思路——开发工具</vt:lpstr>
      <vt:lpstr>实际开发</vt:lpstr>
      <vt:lpstr>搭建数据库</vt:lpstr>
      <vt:lpstr>前端开发——界面设计</vt:lpstr>
      <vt:lpstr>前端开发——模板修改</vt:lpstr>
      <vt:lpstr>前端开发——开发界面</vt:lpstr>
      <vt:lpstr>后端设计——博客学习</vt:lpstr>
      <vt:lpstr>前后端交互——连接数据库+服务器</vt:lpstr>
      <vt:lpstr>功能演示</vt:lpstr>
      <vt:lpstr>功能亮点总结</vt:lpstr>
      <vt:lpstr>代码解析</vt:lpstr>
      <vt:lpstr>代码解析——经典代码</vt:lpstr>
      <vt:lpstr>滴水穿石，不是力量大，而是功夫深 ——第一小组 HRM</vt:lpstr>
      <vt:lpstr>Thanks - Human Resource Management System -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993342152@qq.com</cp:lastModifiedBy>
  <cp:revision>69</cp:revision>
  <cp:lastPrinted>2019-04-18T16:00:00Z</cp:lastPrinted>
  <dcterms:created xsi:type="dcterms:W3CDTF">2019-04-18T16:00:00Z</dcterms:created>
  <dcterms:modified xsi:type="dcterms:W3CDTF">2019-07-15T23:45:02Z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